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20"/>
  </p:notesMasterIdLst>
  <p:sldIdLst>
    <p:sldId id="256" r:id="rId2"/>
    <p:sldId id="259" r:id="rId3"/>
    <p:sldId id="260" r:id="rId4"/>
    <p:sldId id="289" r:id="rId5"/>
    <p:sldId id="294" r:id="rId6"/>
    <p:sldId id="293" r:id="rId7"/>
    <p:sldId id="304" r:id="rId8"/>
    <p:sldId id="290" r:id="rId9"/>
    <p:sldId id="295" r:id="rId10"/>
    <p:sldId id="302" r:id="rId11"/>
    <p:sldId id="303" r:id="rId12"/>
    <p:sldId id="296" r:id="rId13"/>
    <p:sldId id="292" r:id="rId14"/>
    <p:sldId id="306" r:id="rId15"/>
    <p:sldId id="307" r:id="rId16"/>
    <p:sldId id="297" r:id="rId17"/>
    <p:sldId id="270" r:id="rId18"/>
    <p:sldId id="291" r:id="rId19"/>
  </p:sldIdLst>
  <p:sldSz cx="9144000" cy="5143500" type="screen16x9"/>
  <p:notesSz cx="6858000" cy="9144000"/>
  <p:embeddedFontLst>
    <p:embeddedFont>
      <p:font typeface="Anaheim" panose="02000503000000000000" pitchFamily="2" charset="77"/>
      <p:regular r:id="rId21"/>
    </p:embeddedFont>
    <p:embeddedFont>
      <p:font typeface="DM Sans" pitchFamily="2" charset="77"/>
      <p:regular r:id="rId22"/>
      <p:bold r:id="rId23"/>
      <p:italic r:id="rId24"/>
      <p:boldItalic r:id="rId25"/>
    </p:embeddedFont>
    <p:embeddedFont>
      <p:font typeface="Montserrat" pitchFamily="2" charset="77"/>
      <p:regular r:id="rId26"/>
      <p:bold r:id="rId27"/>
      <p:italic r:id="rId28"/>
      <p:boldItalic r:id="rId29"/>
    </p:embeddedFont>
    <p:embeddedFont>
      <p:font typeface="Nunito Light" panose="020F0302020204030204" pitchFamily="34" charset="0"/>
      <p:regular r:id="rId30"/>
      <p:italic r:id="rId31"/>
    </p:embeddedFont>
    <p:embeddedFont>
      <p:font typeface="Open Sans" panose="020B0606030504020204" pitchFamily="34" charset="0"/>
      <p:regular r:id="rId32"/>
      <p:bold r:id="rId33"/>
      <p:italic r:id="rId34"/>
      <p:boldItalic r:id="rId35"/>
    </p:embeddedFont>
    <p:embeddedFont>
      <p:font typeface="Tahoma" panose="020B0604030504040204" pitchFamily="34" charset="0"/>
      <p:regular r:id="rId36"/>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B1F8C22-93BE-4D20-9600-A42A54583A92}">
  <a:tblStyle styleId="{0B1F8C22-93BE-4D20-9600-A42A54583A9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81756"/>
  </p:normalViewPr>
  <p:slideViewPr>
    <p:cSldViewPr snapToGrid="0">
      <p:cViewPr varScale="1">
        <p:scale>
          <a:sx n="124" d="100"/>
          <a:sy n="124" d="100"/>
        </p:scale>
        <p:origin x="176"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viewProps" Target="viewProps.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f2be96cb76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f2be96cb76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solidFill>
                  <a:srgbClr val="000000"/>
                </a:solidFill>
                <a:effectLst/>
                <a:latin typeface="-webkit-standard"/>
              </a:rPr>
              <a:t>The code focuses on data splitting and augmentation by copying files from a main directory into training and testing directories for each class. The </a:t>
            </a:r>
            <a:r>
              <a:rPr lang="en-US" b="0" i="0" u="none" strike="noStrike" dirty="0" err="1">
                <a:solidFill>
                  <a:srgbClr val="000000"/>
                </a:solidFill>
                <a:effectLst/>
                <a:latin typeface="-webkit-standard"/>
              </a:rPr>
              <a:t>copy_files</a:t>
            </a:r>
            <a:r>
              <a:rPr lang="en-US" b="0" i="0" u="none" strike="noStrike" dirty="0">
                <a:solidFill>
                  <a:srgbClr val="000000"/>
                </a:solidFill>
                <a:effectLst/>
                <a:latin typeface="-webkit-standard"/>
              </a:rPr>
              <a:t> function is used to randomly select files from the source directory for each class and copy them to the corresponding target directories. If the number of files required exceeds the available files, all available files are copied.</a:t>
            </a:r>
            <a:br>
              <a:rPr lang="en-US" dirty="0"/>
            </a:br>
            <a:br>
              <a:rPr lang="en-US" dirty="0"/>
            </a:br>
            <a:r>
              <a:rPr lang="en-US" b="0" i="0" u="none" strike="noStrike" dirty="0">
                <a:solidFill>
                  <a:srgbClr val="000000"/>
                </a:solidFill>
                <a:effectLst/>
                <a:latin typeface="-webkit-standard"/>
              </a:rPr>
              <a:t>Parallel processing is used to expedite the copying process by dividing the task among multiple processes. The </a:t>
            </a:r>
            <a:r>
              <a:rPr lang="en-US" b="0" i="0" u="none" strike="noStrike" dirty="0" err="1">
                <a:solidFill>
                  <a:srgbClr val="000000"/>
                </a:solidFill>
                <a:effectLst/>
                <a:latin typeface="-webkit-standard"/>
              </a:rPr>
              <a:t>run_parallel_copy</a:t>
            </a:r>
            <a:r>
              <a:rPr lang="en-US" b="0" i="0" u="none" strike="noStrike" dirty="0">
                <a:solidFill>
                  <a:srgbClr val="000000"/>
                </a:solidFill>
                <a:effectLst/>
                <a:latin typeface="-webkit-standard"/>
              </a:rPr>
              <a:t> function manages this parallel execution, reducing the time taken to complete the task. For example, with 8 processes, the execution time is reduced to approximately 1.43 seconds, compared to 3.60 seconds with a single process.</a:t>
            </a:r>
            <a:br>
              <a:rPr lang="en-US" dirty="0"/>
            </a:br>
            <a:br>
              <a:rPr lang="en-US" dirty="0"/>
            </a:br>
            <a:r>
              <a:rPr lang="en-US" b="0" i="0" u="none" strike="noStrike" dirty="0">
                <a:solidFill>
                  <a:srgbClr val="000000"/>
                </a:solidFill>
                <a:effectLst/>
                <a:latin typeface="-webkit-standard"/>
              </a:rPr>
              <a:t>Following the creation of training and testing sets, the code creates a validation set by moving a specified percentage of images from the training set to a separate validation directory. The runtime outputs demonstrate the efficiency gains achieved through parallel processing. For example, with 8 processes, the time taken to create the validation set is significantly lower than 0.091 seconds with a single process.</a:t>
            </a:r>
            <a:br>
              <a:rPr lang="en-US" dirty="0"/>
            </a:br>
            <a:br>
              <a:rPr lang="en-US" dirty="0"/>
            </a:br>
            <a:r>
              <a:rPr lang="en-US" b="0" i="0" u="none" strike="noStrike" dirty="0">
                <a:solidFill>
                  <a:srgbClr val="000000"/>
                </a:solidFill>
                <a:effectLst/>
                <a:latin typeface="-webkit-standard"/>
              </a:rPr>
              <a:t>Data integrity maintenance is ensured by functions to clear target directories before each operation and restore images from the validation set back to the training set. These functions help maintain a consistent dataset structure and prevent contamination between different phases of the experiment.</a:t>
            </a:r>
            <a:endParaRPr dirty="0"/>
          </a:p>
        </p:txBody>
      </p:sp>
    </p:spTree>
    <p:extLst>
      <p:ext uri="{BB962C8B-B14F-4D97-AF65-F5344CB8AC3E}">
        <p14:creationId xmlns:p14="http://schemas.microsoft.com/office/powerpoint/2010/main" val="2201893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f2be96cb76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f2be96cb76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solidFill>
                  <a:srgbClr val="000000"/>
                </a:solidFill>
                <a:effectLst/>
                <a:latin typeface="-webkit-standard"/>
              </a:rPr>
              <a:t>The code focuses on data splitting and augmentation by copying files from a main directory into training and testing directories for each class. The </a:t>
            </a:r>
            <a:r>
              <a:rPr lang="en-US" b="0" i="0" u="none" strike="noStrike" dirty="0" err="1">
                <a:solidFill>
                  <a:srgbClr val="000000"/>
                </a:solidFill>
                <a:effectLst/>
                <a:latin typeface="-webkit-standard"/>
              </a:rPr>
              <a:t>copy_files</a:t>
            </a:r>
            <a:r>
              <a:rPr lang="en-US" b="0" i="0" u="none" strike="noStrike" dirty="0">
                <a:solidFill>
                  <a:srgbClr val="000000"/>
                </a:solidFill>
                <a:effectLst/>
                <a:latin typeface="-webkit-standard"/>
              </a:rPr>
              <a:t> function is used to randomly select files from the source directory for each class and copy them to the corresponding target directories. If the number of files required exceeds the available files, all available files are copied.</a:t>
            </a:r>
            <a:br>
              <a:rPr lang="en-US" dirty="0"/>
            </a:br>
            <a:br>
              <a:rPr lang="en-US" dirty="0"/>
            </a:br>
            <a:r>
              <a:rPr lang="en-US" b="0" i="0" u="none" strike="noStrike" dirty="0">
                <a:solidFill>
                  <a:srgbClr val="000000"/>
                </a:solidFill>
                <a:effectLst/>
                <a:latin typeface="-webkit-standard"/>
              </a:rPr>
              <a:t>Parallel processing is used to expedite the copying process by dividing the task among multiple processes. The </a:t>
            </a:r>
            <a:r>
              <a:rPr lang="en-US" b="0" i="0" u="none" strike="noStrike" dirty="0" err="1">
                <a:solidFill>
                  <a:srgbClr val="000000"/>
                </a:solidFill>
                <a:effectLst/>
                <a:latin typeface="-webkit-standard"/>
              </a:rPr>
              <a:t>run_parallel_copy</a:t>
            </a:r>
            <a:r>
              <a:rPr lang="en-US" b="0" i="0" u="none" strike="noStrike" dirty="0">
                <a:solidFill>
                  <a:srgbClr val="000000"/>
                </a:solidFill>
                <a:effectLst/>
                <a:latin typeface="-webkit-standard"/>
              </a:rPr>
              <a:t> function manages this parallel execution, reducing the time taken to complete the task. For example, with 8 processes, the execution time is reduced to approximately 1.43 seconds, compared to 3.60 seconds with a single process.</a:t>
            </a:r>
            <a:br>
              <a:rPr lang="en-US" dirty="0"/>
            </a:br>
            <a:br>
              <a:rPr lang="en-US" dirty="0"/>
            </a:br>
            <a:r>
              <a:rPr lang="en-US" b="0" i="0" u="none" strike="noStrike" dirty="0">
                <a:solidFill>
                  <a:srgbClr val="000000"/>
                </a:solidFill>
                <a:effectLst/>
                <a:latin typeface="-webkit-standard"/>
              </a:rPr>
              <a:t>Following the creation of training and testing sets, the code creates a validation set by moving a specified percentage of images from the training set to a separate validation directory. The runtime outputs demonstrate the efficiency gains achieved through parallel processing. For example, with 8 processes, the time taken to create the validation set is significantly lower than 0.091 seconds with a single process.</a:t>
            </a:r>
            <a:br>
              <a:rPr lang="en-US" dirty="0"/>
            </a:br>
            <a:br>
              <a:rPr lang="en-US" dirty="0"/>
            </a:br>
            <a:r>
              <a:rPr lang="en-US" b="0" i="0" u="none" strike="noStrike" dirty="0">
                <a:solidFill>
                  <a:srgbClr val="000000"/>
                </a:solidFill>
                <a:effectLst/>
                <a:latin typeface="-webkit-standard"/>
              </a:rPr>
              <a:t>Data integrity maintenance is ensured by functions to clear target directories before each operation and restore images from the validation set back to the training set. These functions help maintain a consistent dataset structure and prevent contamination between different phases of the experiment.</a:t>
            </a:r>
            <a:endParaRPr dirty="0"/>
          </a:p>
        </p:txBody>
      </p:sp>
    </p:spTree>
    <p:extLst>
      <p:ext uri="{BB962C8B-B14F-4D97-AF65-F5344CB8AC3E}">
        <p14:creationId xmlns:p14="http://schemas.microsoft.com/office/powerpoint/2010/main" val="2597555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f2be96cb76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f2be96cb76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nSpc>
                <a:spcPct val="116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The training, validation, and testing datasets are loaded using the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torchvision.datasets.ImageFolder</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module, which automatically organizes the data into class-specific folders. Prior to training, the input images undergo preprocessing transformations, including resizing to a standard size of 224x224 pixels and normalization using mean and standard deviation values derived from the ImageNet dataset. These transformations ensure that the input data is properly formatted and standardized before being fed into the model.</a:t>
            </a:r>
            <a:endParaRPr lang="en-US" sz="1800" dirty="0">
              <a:effectLst/>
              <a:latin typeface="Aptos" panose="020B0004020202020204" pitchFamily="34" charset="0"/>
              <a:ea typeface="MS Mincho" panose="02020609040205080304" pitchFamily="49" charset="-128"/>
              <a:cs typeface="Arial" panose="020B0604020202020204" pitchFamily="34" charset="0"/>
            </a:endParaRPr>
          </a:p>
          <a:p>
            <a:pPr marL="0" marR="0" indent="0">
              <a:lnSpc>
                <a:spcPct val="116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US" sz="1800" dirty="0">
              <a:effectLst/>
              <a:latin typeface="Aptos" panose="020B0004020202020204" pitchFamily="34" charset="0"/>
              <a:ea typeface="MS Mincho" panose="02020609040205080304" pitchFamily="49" charset="-128"/>
              <a:cs typeface="Arial" panose="020B0604020202020204" pitchFamily="34" charset="0"/>
            </a:endParaRPr>
          </a:p>
          <a:p>
            <a:pPr marL="0" marR="0" indent="0">
              <a:lnSpc>
                <a:spcPct val="116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Model Definition and Initialization</a:t>
            </a:r>
            <a:endParaRPr lang="en-US" sz="1800" dirty="0">
              <a:effectLst/>
              <a:latin typeface="Aptos" panose="020B0004020202020204" pitchFamily="34" charset="0"/>
              <a:ea typeface="MS Mincho" panose="02020609040205080304" pitchFamily="49" charset="-128"/>
              <a:cs typeface="Arial" panose="020B0604020202020204" pitchFamily="34" charset="0"/>
            </a:endParaRPr>
          </a:p>
          <a:p>
            <a:pPr marL="0" marR="0" indent="0">
              <a:lnSpc>
                <a:spcPct val="116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The CNN model architecture employed in this implementation is ResNet-50, a deep residual network pretrained on the ImageNet dataset. The fully connected (fc) layer of the pre-trained ResNet-50 model is replaced with a new linear layer to accommodate the specific classification task at hand. The number of output classes is determined based on the number of classes present in the training dataset. This step initializes the model for subsequent training and evaluation.</a:t>
            </a:r>
          </a:p>
          <a:p>
            <a:pPr marL="0" marR="0" indent="0">
              <a:lnSpc>
                <a:spcPct val="116000"/>
              </a:lnSpc>
              <a:spcBef>
                <a:spcPts val="0"/>
              </a:spcBef>
              <a:spcAft>
                <a:spcPts val="0"/>
              </a:spcAft>
              <a:buNone/>
            </a:pPr>
            <a:endParaRPr lang="en-US" sz="1800" dirty="0">
              <a:effectLst/>
              <a:latin typeface="Times New Roman" panose="02020603050405020304" pitchFamily="18" charset="0"/>
              <a:ea typeface="MS Mincho" panose="02020609040205080304" pitchFamily="49" charset="-128"/>
              <a:cs typeface="Arial" panose="020B0604020202020204" pitchFamily="34" charset="0"/>
            </a:endParaRPr>
          </a:p>
          <a:p>
            <a:pPr marL="0" marR="0" indent="0">
              <a:lnSpc>
                <a:spcPct val="116000"/>
              </a:lnSpc>
              <a:spcBef>
                <a:spcPts val="0"/>
              </a:spcBef>
              <a:spcAft>
                <a:spcPts val="0"/>
              </a:spcAft>
              <a:buNone/>
            </a:pPr>
            <a:r>
              <a:rPr lang="en-US" sz="3200" b="0" i="0" u="none" strike="noStrike" dirty="0">
                <a:effectLst/>
                <a:highlight>
                  <a:srgbClr val="FFFFFF"/>
                </a:highlight>
                <a:latin typeface="Open Sans" panose="020B0606030504020204" pitchFamily="34" charset="0"/>
              </a:rPr>
              <a:t>Training </a:t>
            </a:r>
          </a:p>
          <a:p>
            <a:pPr marL="0" marR="0" indent="0">
              <a:lnSpc>
                <a:spcPct val="116000"/>
              </a:lnSpc>
              <a:spcBef>
                <a:spcPts val="0"/>
              </a:spcBef>
              <a:spcAft>
                <a:spcPts val="0"/>
              </a:spcAft>
              <a:buNone/>
            </a:pPr>
            <a:r>
              <a:rPr lang="en-US" sz="3200" b="0" i="0" u="none" strike="noStrike" dirty="0">
                <a:solidFill>
                  <a:srgbClr val="00488A"/>
                </a:solidFill>
                <a:effectLst/>
                <a:latin typeface="Open Sans" panose="020B0606030504020204" pitchFamily="34" charset="0"/>
              </a:rPr>
              <a:t>The model is trained over multiple epochs using stochastic gradient descent with the RMSprop optimizer.</a:t>
            </a:r>
            <a:r>
              <a:rPr lang="en-US" sz="3200" b="0" i="0" u="none" strike="noStrike" dirty="0">
                <a:effectLst/>
                <a:highlight>
                  <a:srgbClr val="FFFFFF"/>
                </a:highlight>
                <a:latin typeface="Open Sans" panose="020B0606030504020204" pitchFamily="34" charset="0"/>
              </a:rPr>
              <a:t> During each epoch, the training data loader is iterated over, and batches of images and corresponding labels are fed into the model. </a:t>
            </a:r>
            <a:r>
              <a:rPr lang="en-US" sz="3200" b="0" i="0" u="none" strike="noStrike" dirty="0">
                <a:solidFill>
                  <a:srgbClr val="00488A"/>
                </a:solidFill>
                <a:effectLst/>
                <a:latin typeface="Open Sans" panose="020B0606030504020204" pitchFamily="34" charset="0"/>
              </a:rPr>
              <a:t>The model parameters are updated based on the calculated loss using the cross-entropy loss function.</a:t>
            </a:r>
            <a:r>
              <a:rPr lang="en-US" sz="3200" b="0" i="0" u="none" strike="noStrike" dirty="0">
                <a:effectLst/>
                <a:highlight>
                  <a:srgbClr val="FFFFFF"/>
                </a:highlight>
                <a:latin typeface="Open Sans" panose="020B0606030504020204" pitchFamily="34" charset="0"/>
              </a:rPr>
              <a:t> The training progress is visualized using the </a:t>
            </a:r>
            <a:r>
              <a:rPr lang="en-US" sz="3200" b="0" i="0" u="none" strike="noStrike" dirty="0" err="1">
                <a:effectLst/>
                <a:highlight>
                  <a:srgbClr val="FFFFFF"/>
                </a:highlight>
                <a:latin typeface="Open Sans" panose="020B0606030504020204" pitchFamily="34" charset="0"/>
              </a:rPr>
              <a:t>tqdm</a:t>
            </a:r>
            <a:r>
              <a:rPr lang="en-US" sz="3200" b="0" i="0" u="none" strike="noStrike" dirty="0">
                <a:effectLst/>
                <a:highlight>
                  <a:srgbClr val="FFFFFF"/>
                </a:highlight>
                <a:latin typeface="Open Sans" panose="020B0606030504020204" pitchFamily="34" charset="0"/>
              </a:rPr>
              <a:t> library, which displays a progress bar indicating the completion of each epoch and the current loss value.</a:t>
            </a:r>
            <a:endParaRPr lang="en-US" sz="1800" dirty="0">
              <a:effectLst/>
              <a:latin typeface="Aptos" panose="020B0004020202020204" pitchFamily="34" charset="0"/>
              <a:ea typeface="MS Mincho" panose="02020609040205080304" pitchFamily="49" charset="-128"/>
              <a:cs typeface="Arial" panose="020B0604020202020204" pitchFamily="34" charset="0"/>
            </a:endParaRPr>
          </a:p>
        </p:txBody>
      </p:sp>
    </p:spTree>
    <p:extLst>
      <p:ext uri="{BB962C8B-B14F-4D97-AF65-F5344CB8AC3E}">
        <p14:creationId xmlns:p14="http://schemas.microsoft.com/office/powerpoint/2010/main" val="1885929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f2be96cb76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f2be96cb76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90787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f2be96cb76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f2be96cb76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solidFill>
                  <a:srgbClr val="000000"/>
                </a:solidFill>
                <a:effectLst/>
                <a:latin typeface="-webkit-standard"/>
              </a:rPr>
              <a:t>The code focuses on data splitting and augmentation by copying files from a main directory into training and testing directories for each class. The </a:t>
            </a:r>
            <a:r>
              <a:rPr lang="en-US" b="0" i="0" u="none" strike="noStrike" dirty="0" err="1">
                <a:solidFill>
                  <a:srgbClr val="000000"/>
                </a:solidFill>
                <a:effectLst/>
                <a:latin typeface="-webkit-standard"/>
              </a:rPr>
              <a:t>copy_files</a:t>
            </a:r>
            <a:r>
              <a:rPr lang="en-US" b="0" i="0" u="none" strike="noStrike" dirty="0">
                <a:solidFill>
                  <a:srgbClr val="000000"/>
                </a:solidFill>
                <a:effectLst/>
                <a:latin typeface="-webkit-standard"/>
              </a:rPr>
              <a:t> function is used to randomly select files from the source directory for each class and copy them to the corresponding target directories. If the number of files required exceeds the available files, all available files are copied.</a:t>
            </a:r>
            <a:br>
              <a:rPr lang="en-US" dirty="0"/>
            </a:br>
            <a:br>
              <a:rPr lang="en-US" dirty="0"/>
            </a:br>
            <a:r>
              <a:rPr lang="en-US" b="0" i="0" u="none" strike="noStrike" dirty="0">
                <a:solidFill>
                  <a:srgbClr val="000000"/>
                </a:solidFill>
                <a:effectLst/>
                <a:latin typeface="-webkit-standard"/>
              </a:rPr>
              <a:t>Parallel processing is used to expedite the copying process by dividing the task among multiple processes. The </a:t>
            </a:r>
            <a:r>
              <a:rPr lang="en-US" b="0" i="0" u="none" strike="noStrike" dirty="0" err="1">
                <a:solidFill>
                  <a:srgbClr val="000000"/>
                </a:solidFill>
                <a:effectLst/>
                <a:latin typeface="-webkit-standard"/>
              </a:rPr>
              <a:t>run_parallel_copy</a:t>
            </a:r>
            <a:r>
              <a:rPr lang="en-US" b="0" i="0" u="none" strike="noStrike" dirty="0">
                <a:solidFill>
                  <a:srgbClr val="000000"/>
                </a:solidFill>
                <a:effectLst/>
                <a:latin typeface="-webkit-standard"/>
              </a:rPr>
              <a:t> function manages this parallel execution, reducing the time taken to complete the task. For example, with 8 processes, the execution time is reduced to approximately 1.43 seconds, compared to 3.60 seconds with a single process.</a:t>
            </a:r>
            <a:br>
              <a:rPr lang="en-US" dirty="0"/>
            </a:br>
            <a:br>
              <a:rPr lang="en-US" dirty="0"/>
            </a:br>
            <a:r>
              <a:rPr lang="en-US" b="0" i="0" u="none" strike="noStrike" dirty="0">
                <a:solidFill>
                  <a:srgbClr val="000000"/>
                </a:solidFill>
                <a:effectLst/>
                <a:latin typeface="-webkit-standard"/>
              </a:rPr>
              <a:t>Following the creation of training and testing sets, the code creates a validation set by moving a specified percentage of images from the training set to a separate validation directory. The runtime outputs demonstrate the efficiency gains achieved through parallel processing. For example, with 8 processes, the time taken to create the validation set is significantly lower than 0.091 seconds with a single process.</a:t>
            </a:r>
            <a:br>
              <a:rPr lang="en-US" dirty="0"/>
            </a:br>
            <a:br>
              <a:rPr lang="en-US" dirty="0"/>
            </a:br>
            <a:r>
              <a:rPr lang="en-US" b="0" i="0" u="none" strike="noStrike" dirty="0">
                <a:solidFill>
                  <a:srgbClr val="000000"/>
                </a:solidFill>
                <a:effectLst/>
                <a:latin typeface="-webkit-standard"/>
              </a:rPr>
              <a:t>Data integrity maintenance is ensured by functions to clear target directories before each operation and restore images from the validation set back to the training set. These functions help maintain a consistent dataset structure and prevent contamination between different phases of the experiment.</a:t>
            </a:r>
            <a:endParaRPr dirty="0"/>
          </a:p>
        </p:txBody>
      </p:sp>
    </p:spTree>
    <p:extLst>
      <p:ext uri="{BB962C8B-B14F-4D97-AF65-F5344CB8AC3E}">
        <p14:creationId xmlns:p14="http://schemas.microsoft.com/office/powerpoint/2010/main" val="6574164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f2be96cb76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f2be96cb76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nSpc>
                <a:spcPct val="116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Evaluation</a:t>
            </a:r>
            <a:endParaRPr lang="en-US" sz="1800" dirty="0">
              <a:effectLst/>
              <a:latin typeface="Aptos" panose="020B0004020202020204" pitchFamily="34" charset="0"/>
              <a:ea typeface="MS Mincho" panose="02020609040205080304" pitchFamily="49" charset="-128"/>
              <a:cs typeface="Arial" panose="020B0604020202020204" pitchFamily="34" charset="0"/>
            </a:endParaRPr>
          </a:p>
          <a:p>
            <a:pPr marL="0" marR="0" indent="0">
              <a:lnSpc>
                <a:spcPct val="116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Following training, the trained model is evaluated on both the validation and test datasets to assess its performance. For each dataset, the evaluation process involves iterating over the respective data loader, computing the model's predictions, and comparing them with the ground truth labels to calculate the accuracy. Similar to the training process, the evaluation progress is visualized using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tqdm</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which provides real-time updates on the accuracy achieved by the model.</a:t>
            </a:r>
            <a:endParaRPr lang="en-US" sz="1800" dirty="0">
              <a:effectLst/>
              <a:latin typeface="Aptos" panose="020B0004020202020204" pitchFamily="34" charset="0"/>
              <a:ea typeface="MS Mincho" panose="02020609040205080304" pitchFamily="49" charset="-128"/>
              <a:cs typeface="Arial" panose="020B0604020202020204" pitchFamily="34" charset="0"/>
            </a:endParaRPr>
          </a:p>
          <a:p>
            <a:pPr marL="0" marR="0" indent="0">
              <a:lnSpc>
                <a:spcPct val="116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US" sz="1800" dirty="0">
              <a:effectLst/>
              <a:latin typeface="Aptos" panose="020B0004020202020204" pitchFamily="34" charset="0"/>
              <a:ea typeface="MS Mincho" panose="02020609040205080304" pitchFamily="49" charset="-128"/>
              <a:cs typeface="Arial" panose="020B0604020202020204" pitchFamily="34" charset="0"/>
            </a:endParaRPr>
          </a:p>
          <a:p>
            <a:pPr marL="0" marR="0" indent="0">
              <a:lnSpc>
                <a:spcPct val="116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Results</a:t>
            </a:r>
            <a:endParaRPr lang="en-US" sz="1800" dirty="0">
              <a:effectLst/>
              <a:latin typeface="Aptos" panose="020B0004020202020204" pitchFamily="34" charset="0"/>
              <a:ea typeface="MS Mincho" panose="02020609040205080304" pitchFamily="49" charset="-128"/>
              <a:cs typeface="Arial" panose="020B0604020202020204" pitchFamily="34" charset="0"/>
            </a:endParaRPr>
          </a:p>
          <a:p>
            <a:pPr marL="0" marR="0" indent="0">
              <a:lnSpc>
                <a:spcPct val="116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Upon completion of the training and evaluation process, the CNN model achieved promising results in terms of classification accuracy on both the test and validation datasets. The test accuracy, representing the model's performance on unseen data, was measured at approximately 74.20%. Similarly, the validation accuracy, which assesses the model's generalization ability on a separate dataset, was found to be approximately 69.00%.</a:t>
            </a:r>
            <a:endParaRPr lang="en-US" sz="1800" dirty="0">
              <a:effectLst/>
              <a:latin typeface="Aptos" panose="020B0004020202020204" pitchFamily="34" charset="0"/>
              <a:ea typeface="MS Mincho" panose="02020609040205080304" pitchFamily="49" charset="-128"/>
              <a:cs typeface="Arial" panose="020B0604020202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451576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2bcb4e99290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2bcb4e99290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bcaaf88fdf_1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2bcaaf88fdf_1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5622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f2be96cb76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f2be96cb76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f2be96cb76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f2be96cb76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f2be96cb76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f2be96cb76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8458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f2be96cb76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f2be96cb76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nSpc>
                <a:spcPct val="116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Since the dataset is huge, we decided to utilize a subset of data which is relevant. We did this by performing initial exploratory data analysis by reading in the data, and its respective attributes like Brand and Model Type. Data was combined by reading in the files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car_type.mat</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and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make_model_name.mat</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US" sz="1800" dirty="0">
              <a:effectLst/>
              <a:latin typeface="Aptos" panose="020B0004020202020204" pitchFamily="34" charset="0"/>
              <a:ea typeface="MS Mincho" panose="02020609040205080304" pitchFamily="49" charset="-128"/>
              <a:cs typeface="Arial" panose="020B0604020202020204" pitchFamily="34" charset="0"/>
            </a:endParaRPr>
          </a:p>
        </p:txBody>
      </p:sp>
    </p:spTree>
    <p:extLst>
      <p:ext uri="{BB962C8B-B14F-4D97-AF65-F5344CB8AC3E}">
        <p14:creationId xmlns:p14="http://schemas.microsoft.com/office/powerpoint/2010/main" val="1478866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f2be96cb76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f2be96cb76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Anticipating a large computation time, we selected 4 brands having the highest number of images provided in the data across 4 model types. The brands are Audi, Volkswagen, BMW and Toyota and the 4 model types are SUV, Sedan, Hatchback and Sports. The number of Volkswagen images is 2919, the number of BMW images is 3017, the number of Audi images is 2187, and the number of Toyota images is 2551.</a:t>
            </a:r>
            <a:endParaRPr lang="en-US" sz="1800" dirty="0">
              <a:effectLst/>
              <a:latin typeface="Aptos" panose="020B0004020202020204" pitchFamily="34" charset="0"/>
              <a:ea typeface="MS Mincho" panose="02020609040205080304" pitchFamily="49" charset="-128"/>
              <a:cs typeface="Arial" panose="020B0604020202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07716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f2be96cb76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f2be96cb76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Anticipating a large computation time, we selected 4 brands having the highest number of images provided in the data across 4 model types. The brands are Audi, Volkswagen, BMW and Toyota and the 4 model types are SUV, Sedan, Hatchback and Sports. The number of Volkswagen images is 2919, the number of BMW images is 3017, the number of Audi images is 2187, and the number of Toyota images is 2551.</a:t>
            </a:r>
            <a:endParaRPr lang="en-US" sz="1800" dirty="0">
              <a:effectLst/>
              <a:latin typeface="Aptos" panose="020B0004020202020204" pitchFamily="34" charset="0"/>
              <a:ea typeface="MS Mincho" panose="02020609040205080304" pitchFamily="49" charset="-128"/>
              <a:cs typeface="Arial" panose="020B0604020202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11264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f2be96cb76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f2be96cb76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8220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f2be96cb76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f2be96cb76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solidFill>
                  <a:srgbClr val="000000"/>
                </a:solidFill>
                <a:effectLst/>
                <a:latin typeface="-webkit-standard"/>
              </a:rPr>
              <a:t>The code focuses on data splitting and augmentation by copying files from a main directory into training and testing directories for each class. The </a:t>
            </a:r>
            <a:r>
              <a:rPr lang="en-US" b="0" i="0" u="none" strike="noStrike" dirty="0" err="1">
                <a:solidFill>
                  <a:srgbClr val="000000"/>
                </a:solidFill>
                <a:effectLst/>
                <a:latin typeface="-webkit-standard"/>
              </a:rPr>
              <a:t>copy_files</a:t>
            </a:r>
            <a:r>
              <a:rPr lang="en-US" b="0" i="0" u="none" strike="noStrike" dirty="0">
                <a:solidFill>
                  <a:srgbClr val="000000"/>
                </a:solidFill>
                <a:effectLst/>
                <a:latin typeface="-webkit-standard"/>
              </a:rPr>
              <a:t> function is used to randomly select files from the source directory for each class and copy them to the corresponding target directories. If the number of files required exceeds the available files, all available files are copied.</a:t>
            </a:r>
            <a:br>
              <a:rPr lang="en-US" dirty="0"/>
            </a:br>
            <a:br>
              <a:rPr lang="en-US" dirty="0"/>
            </a:br>
            <a:r>
              <a:rPr lang="en-US" b="0" i="0" u="none" strike="noStrike" dirty="0">
                <a:solidFill>
                  <a:srgbClr val="000000"/>
                </a:solidFill>
                <a:effectLst/>
                <a:latin typeface="-webkit-standard"/>
              </a:rPr>
              <a:t>Parallel processing is used to expedite the copying process by dividing the task among multiple processes. The </a:t>
            </a:r>
            <a:r>
              <a:rPr lang="en-US" b="0" i="0" u="none" strike="noStrike" dirty="0" err="1">
                <a:solidFill>
                  <a:srgbClr val="000000"/>
                </a:solidFill>
                <a:effectLst/>
                <a:latin typeface="-webkit-standard"/>
              </a:rPr>
              <a:t>run_parallel_copy</a:t>
            </a:r>
            <a:r>
              <a:rPr lang="en-US" b="0" i="0" u="none" strike="noStrike" dirty="0">
                <a:solidFill>
                  <a:srgbClr val="000000"/>
                </a:solidFill>
                <a:effectLst/>
                <a:latin typeface="-webkit-standard"/>
              </a:rPr>
              <a:t> function manages this parallel execution, reducing the time taken to complete the task. For example, with 8 processes, the execution time is reduced to approximately 1.43 seconds, compared to 3.60 seconds with a single process.</a:t>
            </a:r>
            <a:br>
              <a:rPr lang="en-US" dirty="0"/>
            </a:br>
            <a:br>
              <a:rPr lang="en-US" dirty="0"/>
            </a:br>
            <a:r>
              <a:rPr lang="en-US" b="0" i="0" u="none" strike="noStrike" dirty="0">
                <a:solidFill>
                  <a:srgbClr val="000000"/>
                </a:solidFill>
                <a:effectLst/>
                <a:latin typeface="-webkit-standard"/>
              </a:rPr>
              <a:t>Following the creation of training and testing sets, the code creates a validation set by moving a specified percentage of images from the training set to a separate validation directory. The runtime outputs demonstrate the efficiency gains achieved through parallel processing. For example, with 8 processes, the time taken to create the validation set is significantly lower than 0.091 seconds with a single process.</a:t>
            </a:r>
            <a:br>
              <a:rPr lang="en-US" dirty="0"/>
            </a:br>
            <a:br>
              <a:rPr lang="en-US" dirty="0"/>
            </a:br>
            <a:r>
              <a:rPr lang="en-US" b="0" i="0" u="none" strike="noStrike" dirty="0">
                <a:solidFill>
                  <a:srgbClr val="000000"/>
                </a:solidFill>
                <a:effectLst/>
                <a:latin typeface="-webkit-standard"/>
              </a:rPr>
              <a:t>Data integrity maintenance is ensured by functions to clear target directories before each operation and restore images from the validation set back to the training set. These functions help maintain a consistent dataset structure and prevent contamination between different phases of the experiment.</a:t>
            </a:r>
            <a:endParaRPr dirty="0"/>
          </a:p>
        </p:txBody>
      </p:sp>
    </p:spTree>
    <p:extLst>
      <p:ext uri="{BB962C8B-B14F-4D97-AF65-F5344CB8AC3E}">
        <p14:creationId xmlns:p14="http://schemas.microsoft.com/office/powerpoint/2010/main" val="1897093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28575" y="225300"/>
            <a:ext cx="8686800" cy="4692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0" name="Google Shape;10;p2"/>
          <p:cNvSpPr/>
          <p:nvPr/>
        </p:nvSpPr>
        <p:spPr>
          <a:xfrm>
            <a:off x="-25" y="4162500"/>
            <a:ext cx="9144000" cy="981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1" name="Google Shape;11;p2"/>
          <p:cNvSpPr txBox="1">
            <a:spLocks noGrp="1"/>
          </p:cNvSpPr>
          <p:nvPr>
            <p:ph type="ctrTitle"/>
          </p:nvPr>
        </p:nvSpPr>
        <p:spPr>
          <a:xfrm>
            <a:off x="713225" y="1083400"/>
            <a:ext cx="6649800" cy="16101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1"/>
          </p:nvPr>
        </p:nvSpPr>
        <p:spPr>
          <a:xfrm>
            <a:off x="713225" y="2787750"/>
            <a:ext cx="45288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1">
    <p:bg>
      <p:bgPr>
        <a:solidFill>
          <a:schemeClr val="dk1"/>
        </a:solidFill>
        <a:effectLst/>
      </p:bgPr>
    </p:bg>
    <p:spTree>
      <p:nvGrpSpPr>
        <p:cNvPr id="1" name="Shape 218"/>
        <p:cNvGrpSpPr/>
        <p:nvPr/>
      </p:nvGrpSpPr>
      <p:grpSpPr>
        <a:xfrm>
          <a:off x="0" y="0"/>
          <a:ext cx="0" cy="0"/>
          <a:chOff x="0" y="0"/>
          <a:chExt cx="0" cy="0"/>
        </a:xfrm>
      </p:grpSpPr>
      <p:sp>
        <p:nvSpPr>
          <p:cNvPr id="219" name="Google Shape;219;p21"/>
          <p:cNvSpPr/>
          <p:nvPr/>
        </p:nvSpPr>
        <p:spPr>
          <a:xfrm>
            <a:off x="228575" y="225300"/>
            <a:ext cx="8686800" cy="4692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CUSTOM_1_1">
    <p:bg>
      <p:bgPr>
        <a:solidFill>
          <a:schemeClr val="lt1"/>
        </a:solidFill>
        <a:effectLst/>
      </p:bgPr>
    </p:bg>
    <p:spTree>
      <p:nvGrpSpPr>
        <p:cNvPr id="1" name="Shape 220"/>
        <p:cNvGrpSpPr/>
        <p:nvPr/>
      </p:nvGrpSpPr>
      <p:grpSpPr>
        <a:xfrm>
          <a:off x="0" y="0"/>
          <a:ext cx="0" cy="0"/>
          <a:chOff x="0" y="0"/>
          <a:chExt cx="0" cy="0"/>
        </a:xfrm>
      </p:grpSpPr>
      <p:sp>
        <p:nvSpPr>
          <p:cNvPr id="221" name="Google Shape;221;p22"/>
          <p:cNvSpPr/>
          <p:nvPr/>
        </p:nvSpPr>
        <p:spPr>
          <a:xfrm>
            <a:off x="123900" y="133200"/>
            <a:ext cx="8896200" cy="4877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grpSp>
        <p:nvGrpSpPr>
          <p:cNvPr id="222" name="Google Shape;222;p22"/>
          <p:cNvGrpSpPr/>
          <p:nvPr/>
        </p:nvGrpSpPr>
        <p:grpSpPr>
          <a:xfrm>
            <a:off x="123900" y="133201"/>
            <a:ext cx="8896200" cy="4877129"/>
            <a:chOff x="123900" y="168749"/>
            <a:chExt cx="8896200" cy="4806000"/>
          </a:xfrm>
        </p:grpSpPr>
        <p:grpSp>
          <p:nvGrpSpPr>
            <p:cNvPr id="223" name="Google Shape;223;p22"/>
            <p:cNvGrpSpPr/>
            <p:nvPr/>
          </p:nvGrpSpPr>
          <p:grpSpPr>
            <a:xfrm>
              <a:off x="200100" y="168749"/>
              <a:ext cx="247650" cy="1663200"/>
              <a:chOff x="367125" y="261749"/>
              <a:chExt cx="247650" cy="1663200"/>
            </a:xfrm>
          </p:grpSpPr>
          <p:cxnSp>
            <p:nvCxnSpPr>
              <p:cNvPr id="224" name="Google Shape;224;p22"/>
              <p:cNvCxnSpPr/>
              <p:nvPr/>
            </p:nvCxnSpPr>
            <p:spPr>
              <a:xfrm rot="5400000">
                <a:off x="-216825" y="1093349"/>
                <a:ext cx="1663200" cy="0"/>
              </a:xfrm>
              <a:prstGeom prst="straightConnector1">
                <a:avLst/>
              </a:prstGeom>
              <a:noFill/>
              <a:ln w="9525" cap="flat" cmpd="sng">
                <a:solidFill>
                  <a:schemeClr val="dk1"/>
                </a:solidFill>
                <a:prstDash val="solid"/>
                <a:round/>
                <a:headEnd type="none" w="med" len="med"/>
                <a:tailEnd type="none" w="med" len="med"/>
              </a:ln>
            </p:spPr>
          </p:cxnSp>
          <p:cxnSp>
            <p:nvCxnSpPr>
              <p:cNvPr id="225" name="Google Shape;225;p22"/>
              <p:cNvCxnSpPr/>
              <p:nvPr/>
            </p:nvCxnSpPr>
            <p:spPr>
              <a:xfrm rot="5400000">
                <a:off x="-220925" y="1014908"/>
                <a:ext cx="1506300" cy="0"/>
              </a:xfrm>
              <a:prstGeom prst="straightConnector1">
                <a:avLst/>
              </a:prstGeom>
              <a:noFill/>
              <a:ln w="9525" cap="flat" cmpd="sng">
                <a:solidFill>
                  <a:schemeClr val="dk1"/>
                </a:solidFill>
                <a:prstDash val="solid"/>
                <a:round/>
                <a:headEnd type="none" w="med" len="med"/>
                <a:tailEnd type="none" w="med" len="med"/>
              </a:ln>
            </p:spPr>
          </p:cxnSp>
          <p:cxnSp>
            <p:nvCxnSpPr>
              <p:cNvPr id="226" name="Google Shape;226;p22"/>
              <p:cNvCxnSpPr/>
              <p:nvPr/>
            </p:nvCxnSpPr>
            <p:spPr>
              <a:xfrm rot="5400000">
                <a:off x="-303475" y="1014908"/>
                <a:ext cx="1506300" cy="0"/>
              </a:xfrm>
              <a:prstGeom prst="straightConnector1">
                <a:avLst/>
              </a:prstGeom>
              <a:noFill/>
              <a:ln w="9525" cap="flat" cmpd="sng">
                <a:solidFill>
                  <a:schemeClr val="dk1"/>
                </a:solidFill>
                <a:prstDash val="solid"/>
                <a:round/>
                <a:headEnd type="none" w="med" len="med"/>
                <a:tailEnd type="none" w="med" len="med"/>
              </a:ln>
            </p:spPr>
          </p:cxnSp>
          <p:cxnSp>
            <p:nvCxnSpPr>
              <p:cNvPr id="227" name="Google Shape;227;p22"/>
              <p:cNvCxnSpPr/>
              <p:nvPr/>
            </p:nvCxnSpPr>
            <p:spPr>
              <a:xfrm rot="5400000">
                <a:off x="-464475" y="1093349"/>
                <a:ext cx="1663200" cy="0"/>
              </a:xfrm>
              <a:prstGeom prst="straightConnector1">
                <a:avLst/>
              </a:prstGeom>
              <a:noFill/>
              <a:ln w="9525" cap="flat" cmpd="sng">
                <a:solidFill>
                  <a:schemeClr val="dk1"/>
                </a:solidFill>
                <a:prstDash val="solid"/>
                <a:round/>
                <a:headEnd type="none" w="med" len="med"/>
                <a:tailEnd type="none" w="med" len="med"/>
              </a:ln>
            </p:spPr>
          </p:cxnSp>
        </p:grpSp>
        <p:grpSp>
          <p:nvGrpSpPr>
            <p:cNvPr id="228" name="Google Shape;228;p22"/>
            <p:cNvGrpSpPr/>
            <p:nvPr/>
          </p:nvGrpSpPr>
          <p:grpSpPr>
            <a:xfrm rot="-5400000" flipH="1">
              <a:off x="831675" y="3943124"/>
              <a:ext cx="247650" cy="1663200"/>
              <a:chOff x="367125" y="261749"/>
              <a:chExt cx="247650" cy="1663200"/>
            </a:xfrm>
          </p:grpSpPr>
          <p:cxnSp>
            <p:nvCxnSpPr>
              <p:cNvPr id="229" name="Google Shape;229;p22"/>
              <p:cNvCxnSpPr/>
              <p:nvPr/>
            </p:nvCxnSpPr>
            <p:spPr>
              <a:xfrm rot="5400000">
                <a:off x="-216825" y="1093349"/>
                <a:ext cx="1663200" cy="0"/>
              </a:xfrm>
              <a:prstGeom prst="straightConnector1">
                <a:avLst/>
              </a:prstGeom>
              <a:noFill/>
              <a:ln w="9525" cap="flat" cmpd="sng">
                <a:solidFill>
                  <a:schemeClr val="dk1"/>
                </a:solidFill>
                <a:prstDash val="solid"/>
                <a:round/>
                <a:headEnd type="none" w="med" len="med"/>
                <a:tailEnd type="none" w="med" len="med"/>
              </a:ln>
            </p:spPr>
          </p:cxnSp>
          <p:cxnSp>
            <p:nvCxnSpPr>
              <p:cNvPr id="230" name="Google Shape;230;p22"/>
              <p:cNvCxnSpPr/>
              <p:nvPr/>
            </p:nvCxnSpPr>
            <p:spPr>
              <a:xfrm rot="5400000">
                <a:off x="-220925" y="1014908"/>
                <a:ext cx="1506300" cy="0"/>
              </a:xfrm>
              <a:prstGeom prst="straightConnector1">
                <a:avLst/>
              </a:prstGeom>
              <a:noFill/>
              <a:ln w="9525" cap="flat" cmpd="sng">
                <a:solidFill>
                  <a:schemeClr val="dk1"/>
                </a:solidFill>
                <a:prstDash val="solid"/>
                <a:round/>
                <a:headEnd type="none" w="med" len="med"/>
                <a:tailEnd type="none" w="med" len="med"/>
              </a:ln>
            </p:spPr>
          </p:cxnSp>
          <p:cxnSp>
            <p:nvCxnSpPr>
              <p:cNvPr id="231" name="Google Shape;231;p22"/>
              <p:cNvCxnSpPr/>
              <p:nvPr/>
            </p:nvCxnSpPr>
            <p:spPr>
              <a:xfrm rot="5400000">
                <a:off x="-303475" y="1014908"/>
                <a:ext cx="1506300" cy="0"/>
              </a:xfrm>
              <a:prstGeom prst="straightConnector1">
                <a:avLst/>
              </a:prstGeom>
              <a:noFill/>
              <a:ln w="9525" cap="flat" cmpd="sng">
                <a:solidFill>
                  <a:schemeClr val="dk1"/>
                </a:solidFill>
                <a:prstDash val="solid"/>
                <a:round/>
                <a:headEnd type="none" w="med" len="med"/>
                <a:tailEnd type="none" w="med" len="med"/>
              </a:ln>
            </p:spPr>
          </p:cxnSp>
          <p:cxnSp>
            <p:nvCxnSpPr>
              <p:cNvPr id="232" name="Google Shape;232;p22"/>
              <p:cNvCxnSpPr/>
              <p:nvPr/>
            </p:nvCxnSpPr>
            <p:spPr>
              <a:xfrm rot="5400000">
                <a:off x="-464475" y="1093349"/>
                <a:ext cx="1663200" cy="0"/>
              </a:xfrm>
              <a:prstGeom prst="straightConnector1">
                <a:avLst/>
              </a:prstGeom>
              <a:noFill/>
              <a:ln w="9525" cap="flat" cmpd="sng">
                <a:solidFill>
                  <a:schemeClr val="dk1"/>
                </a:solidFill>
                <a:prstDash val="solid"/>
                <a:round/>
                <a:headEnd type="none" w="med" len="med"/>
                <a:tailEnd type="none" w="med" len="med"/>
              </a:ln>
            </p:spPr>
          </p:cxnSp>
        </p:grpSp>
        <p:grpSp>
          <p:nvGrpSpPr>
            <p:cNvPr id="233" name="Google Shape;233;p22"/>
            <p:cNvGrpSpPr/>
            <p:nvPr/>
          </p:nvGrpSpPr>
          <p:grpSpPr>
            <a:xfrm rot="5400000">
              <a:off x="8064675" y="-462826"/>
              <a:ext cx="247650" cy="1663200"/>
              <a:chOff x="367125" y="261749"/>
              <a:chExt cx="247650" cy="1663200"/>
            </a:xfrm>
          </p:grpSpPr>
          <p:cxnSp>
            <p:nvCxnSpPr>
              <p:cNvPr id="234" name="Google Shape;234;p22"/>
              <p:cNvCxnSpPr/>
              <p:nvPr/>
            </p:nvCxnSpPr>
            <p:spPr>
              <a:xfrm rot="5400000">
                <a:off x="-216825" y="1093349"/>
                <a:ext cx="1663200" cy="0"/>
              </a:xfrm>
              <a:prstGeom prst="straightConnector1">
                <a:avLst/>
              </a:prstGeom>
              <a:noFill/>
              <a:ln w="9525" cap="flat" cmpd="sng">
                <a:solidFill>
                  <a:schemeClr val="dk1"/>
                </a:solidFill>
                <a:prstDash val="solid"/>
                <a:round/>
                <a:headEnd type="none" w="med" len="med"/>
                <a:tailEnd type="none" w="med" len="med"/>
              </a:ln>
            </p:spPr>
          </p:cxnSp>
          <p:cxnSp>
            <p:nvCxnSpPr>
              <p:cNvPr id="235" name="Google Shape;235;p22"/>
              <p:cNvCxnSpPr/>
              <p:nvPr/>
            </p:nvCxnSpPr>
            <p:spPr>
              <a:xfrm rot="5400000">
                <a:off x="-220925" y="1014908"/>
                <a:ext cx="1506300" cy="0"/>
              </a:xfrm>
              <a:prstGeom prst="straightConnector1">
                <a:avLst/>
              </a:prstGeom>
              <a:noFill/>
              <a:ln w="9525" cap="flat" cmpd="sng">
                <a:solidFill>
                  <a:schemeClr val="dk1"/>
                </a:solidFill>
                <a:prstDash val="solid"/>
                <a:round/>
                <a:headEnd type="none" w="med" len="med"/>
                <a:tailEnd type="none" w="med" len="med"/>
              </a:ln>
            </p:spPr>
          </p:cxnSp>
          <p:cxnSp>
            <p:nvCxnSpPr>
              <p:cNvPr id="236" name="Google Shape;236;p22"/>
              <p:cNvCxnSpPr/>
              <p:nvPr/>
            </p:nvCxnSpPr>
            <p:spPr>
              <a:xfrm rot="5400000">
                <a:off x="-303475" y="1014908"/>
                <a:ext cx="1506300" cy="0"/>
              </a:xfrm>
              <a:prstGeom prst="straightConnector1">
                <a:avLst/>
              </a:prstGeom>
              <a:noFill/>
              <a:ln w="9525" cap="flat" cmpd="sng">
                <a:solidFill>
                  <a:schemeClr val="dk1"/>
                </a:solidFill>
                <a:prstDash val="solid"/>
                <a:round/>
                <a:headEnd type="none" w="med" len="med"/>
                <a:tailEnd type="none" w="med" len="med"/>
              </a:ln>
            </p:spPr>
          </p:cxnSp>
          <p:cxnSp>
            <p:nvCxnSpPr>
              <p:cNvPr id="237" name="Google Shape;237;p22"/>
              <p:cNvCxnSpPr/>
              <p:nvPr/>
            </p:nvCxnSpPr>
            <p:spPr>
              <a:xfrm rot="5400000">
                <a:off x="-464475" y="1093349"/>
                <a:ext cx="1663200" cy="0"/>
              </a:xfrm>
              <a:prstGeom prst="straightConnector1">
                <a:avLst/>
              </a:prstGeom>
              <a:noFill/>
              <a:ln w="9525" cap="flat" cmpd="sng">
                <a:solidFill>
                  <a:schemeClr val="dk1"/>
                </a:solidFill>
                <a:prstDash val="solid"/>
                <a:round/>
                <a:headEnd type="none" w="med" len="med"/>
                <a:tailEnd type="none" w="med" len="med"/>
              </a:ln>
            </p:spPr>
          </p:cxnSp>
        </p:grpSp>
        <p:grpSp>
          <p:nvGrpSpPr>
            <p:cNvPr id="238" name="Google Shape;238;p22"/>
            <p:cNvGrpSpPr/>
            <p:nvPr/>
          </p:nvGrpSpPr>
          <p:grpSpPr>
            <a:xfrm rot="10800000">
              <a:off x="8696250" y="3311549"/>
              <a:ext cx="247650" cy="1663200"/>
              <a:chOff x="367125" y="261749"/>
              <a:chExt cx="247650" cy="1663200"/>
            </a:xfrm>
          </p:grpSpPr>
          <p:cxnSp>
            <p:nvCxnSpPr>
              <p:cNvPr id="239" name="Google Shape;239;p22"/>
              <p:cNvCxnSpPr/>
              <p:nvPr/>
            </p:nvCxnSpPr>
            <p:spPr>
              <a:xfrm rot="5400000">
                <a:off x="-216825" y="1093349"/>
                <a:ext cx="1663200" cy="0"/>
              </a:xfrm>
              <a:prstGeom prst="straightConnector1">
                <a:avLst/>
              </a:prstGeom>
              <a:noFill/>
              <a:ln w="9525" cap="flat" cmpd="sng">
                <a:solidFill>
                  <a:schemeClr val="dk1"/>
                </a:solidFill>
                <a:prstDash val="solid"/>
                <a:round/>
                <a:headEnd type="none" w="med" len="med"/>
                <a:tailEnd type="none" w="med" len="med"/>
              </a:ln>
            </p:spPr>
          </p:cxnSp>
          <p:cxnSp>
            <p:nvCxnSpPr>
              <p:cNvPr id="240" name="Google Shape;240;p22"/>
              <p:cNvCxnSpPr/>
              <p:nvPr/>
            </p:nvCxnSpPr>
            <p:spPr>
              <a:xfrm rot="5400000">
                <a:off x="-220925" y="1014908"/>
                <a:ext cx="1506300" cy="0"/>
              </a:xfrm>
              <a:prstGeom prst="straightConnector1">
                <a:avLst/>
              </a:prstGeom>
              <a:noFill/>
              <a:ln w="9525" cap="flat" cmpd="sng">
                <a:solidFill>
                  <a:schemeClr val="dk1"/>
                </a:solidFill>
                <a:prstDash val="solid"/>
                <a:round/>
                <a:headEnd type="none" w="med" len="med"/>
                <a:tailEnd type="none" w="med" len="med"/>
              </a:ln>
            </p:spPr>
          </p:cxnSp>
          <p:cxnSp>
            <p:nvCxnSpPr>
              <p:cNvPr id="241" name="Google Shape;241;p22"/>
              <p:cNvCxnSpPr/>
              <p:nvPr/>
            </p:nvCxnSpPr>
            <p:spPr>
              <a:xfrm rot="5400000">
                <a:off x="-303475" y="1014908"/>
                <a:ext cx="1506300" cy="0"/>
              </a:xfrm>
              <a:prstGeom prst="straightConnector1">
                <a:avLst/>
              </a:prstGeom>
              <a:noFill/>
              <a:ln w="9525" cap="flat" cmpd="sng">
                <a:solidFill>
                  <a:schemeClr val="dk1"/>
                </a:solidFill>
                <a:prstDash val="solid"/>
                <a:round/>
                <a:headEnd type="none" w="med" len="med"/>
                <a:tailEnd type="none" w="med" len="med"/>
              </a:ln>
            </p:spPr>
          </p:cxnSp>
          <p:cxnSp>
            <p:nvCxnSpPr>
              <p:cNvPr id="242" name="Google Shape;242;p22"/>
              <p:cNvCxnSpPr/>
              <p:nvPr/>
            </p:nvCxnSpPr>
            <p:spPr>
              <a:xfrm rot="5400000">
                <a:off x="-464475" y="1093349"/>
                <a:ext cx="1663200" cy="0"/>
              </a:xfrm>
              <a:prstGeom prst="straightConnector1">
                <a:avLst/>
              </a:prstGeom>
              <a:noFill/>
              <a:ln w="9525" cap="flat" cmpd="sng">
                <a:solidFill>
                  <a:schemeClr val="dk1"/>
                </a:solidFill>
                <a:prstDash val="solid"/>
                <a:round/>
                <a:headEnd type="none" w="med" len="med"/>
                <a:tailEnd type="none" w="med" len="med"/>
              </a:ln>
            </p:spPr>
          </p:cxn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p:nvPr/>
        </p:nvSpPr>
        <p:spPr>
          <a:xfrm>
            <a:off x="228575" y="225300"/>
            <a:ext cx="8686800" cy="4692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5" name="Google Shape;15;p3"/>
          <p:cNvSpPr/>
          <p:nvPr/>
        </p:nvSpPr>
        <p:spPr>
          <a:xfrm>
            <a:off x="-25" y="4162500"/>
            <a:ext cx="9144000" cy="981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6" name="Google Shape;16;p3"/>
          <p:cNvSpPr txBox="1">
            <a:spLocks noGrp="1"/>
          </p:cNvSpPr>
          <p:nvPr>
            <p:ph type="title"/>
          </p:nvPr>
        </p:nvSpPr>
        <p:spPr>
          <a:xfrm>
            <a:off x="4235875" y="1119138"/>
            <a:ext cx="4194900" cy="16752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2434625" y="1119150"/>
            <a:ext cx="1566900" cy="841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 name="Google Shape;18;p3"/>
          <p:cNvSpPr txBox="1">
            <a:spLocks noGrp="1"/>
          </p:cNvSpPr>
          <p:nvPr>
            <p:ph type="subTitle" idx="1"/>
          </p:nvPr>
        </p:nvSpPr>
        <p:spPr>
          <a:xfrm>
            <a:off x="4235875" y="2705113"/>
            <a:ext cx="41949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3"/>
        <p:cNvGrpSpPr/>
        <p:nvPr/>
      </p:nvGrpSpPr>
      <p:grpSpPr>
        <a:xfrm>
          <a:off x="0" y="0"/>
          <a:ext cx="0" cy="0"/>
          <a:chOff x="0" y="0"/>
          <a:chExt cx="0" cy="0"/>
        </a:xfrm>
      </p:grpSpPr>
      <p:sp>
        <p:nvSpPr>
          <p:cNvPr id="64" name="Google Shape;64;p7"/>
          <p:cNvSpPr/>
          <p:nvPr/>
        </p:nvSpPr>
        <p:spPr>
          <a:xfrm>
            <a:off x="228575" y="225300"/>
            <a:ext cx="8686800" cy="4692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65" name="Google Shape;65;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9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6" name="Google Shape;66;p7"/>
          <p:cNvSpPr txBox="1">
            <a:spLocks noGrp="1"/>
          </p:cNvSpPr>
          <p:nvPr>
            <p:ph type="subTitle" idx="1"/>
          </p:nvPr>
        </p:nvSpPr>
        <p:spPr>
          <a:xfrm>
            <a:off x="710475" y="1371750"/>
            <a:ext cx="3775800" cy="298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sz="11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67" name="Google Shape;67;p7"/>
          <p:cNvSpPr>
            <a:spLocks noGrp="1"/>
          </p:cNvSpPr>
          <p:nvPr>
            <p:ph type="pic" idx="2"/>
          </p:nvPr>
        </p:nvSpPr>
        <p:spPr>
          <a:xfrm>
            <a:off x="4743450" y="1245600"/>
            <a:ext cx="3677700" cy="3234600"/>
          </a:xfrm>
          <a:prstGeom prst="rect">
            <a:avLst/>
          </a:prstGeom>
          <a:noFill/>
          <a:ln>
            <a:noFill/>
          </a:ln>
        </p:spPr>
      </p:sp>
      <p:grpSp>
        <p:nvGrpSpPr>
          <p:cNvPr id="68" name="Google Shape;68;p7"/>
          <p:cNvGrpSpPr/>
          <p:nvPr/>
        </p:nvGrpSpPr>
        <p:grpSpPr>
          <a:xfrm>
            <a:off x="-180994" y="-162017"/>
            <a:ext cx="9002294" cy="2857592"/>
            <a:chOff x="-180994" y="-162017"/>
            <a:chExt cx="9002294" cy="2857592"/>
          </a:xfrm>
        </p:grpSpPr>
        <p:grpSp>
          <p:nvGrpSpPr>
            <p:cNvPr id="69" name="Google Shape;69;p7"/>
            <p:cNvGrpSpPr/>
            <p:nvPr/>
          </p:nvGrpSpPr>
          <p:grpSpPr>
            <a:xfrm>
              <a:off x="-180994" y="2447925"/>
              <a:ext cx="705976" cy="247650"/>
              <a:chOff x="1962150" y="714375"/>
              <a:chExt cx="4333800" cy="247650"/>
            </a:xfrm>
          </p:grpSpPr>
          <p:cxnSp>
            <p:nvCxnSpPr>
              <p:cNvPr id="70" name="Google Shape;70;p7"/>
              <p:cNvCxnSpPr/>
              <p:nvPr/>
            </p:nvCxnSpPr>
            <p:spPr>
              <a:xfrm>
                <a:off x="1962150" y="7143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71" name="Google Shape;71;p7"/>
              <p:cNvCxnSpPr/>
              <p:nvPr/>
            </p:nvCxnSpPr>
            <p:spPr>
              <a:xfrm>
                <a:off x="2076450" y="79692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72" name="Google Shape;72;p7"/>
              <p:cNvCxnSpPr/>
              <p:nvPr/>
            </p:nvCxnSpPr>
            <p:spPr>
              <a:xfrm>
                <a:off x="1962150" y="8794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73" name="Google Shape;73;p7"/>
              <p:cNvCxnSpPr/>
              <p:nvPr/>
            </p:nvCxnSpPr>
            <p:spPr>
              <a:xfrm>
                <a:off x="2076450" y="962025"/>
                <a:ext cx="4219500" cy="0"/>
              </a:xfrm>
              <a:prstGeom prst="straightConnector1">
                <a:avLst/>
              </a:prstGeom>
              <a:noFill/>
              <a:ln w="9525" cap="flat" cmpd="sng">
                <a:solidFill>
                  <a:schemeClr val="dk1"/>
                </a:solidFill>
                <a:prstDash val="solid"/>
                <a:round/>
                <a:headEnd type="none" w="med" len="med"/>
                <a:tailEnd type="none" w="med" len="med"/>
              </a:ln>
            </p:spPr>
          </p:cxnSp>
        </p:grpSp>
        <p:grpSp>
          <p:nvGrpSpPr>
            <p:cNvPr id="74" name="Google Shape;74;p7"/>
            <p:cNvGrpSpPr/>
            <p:nvPr/>
          </p:nvGrpSpPr>
          <p:grpSpPr>
            <a:xfrm rot="5400000">
              <a:off x="8346871" y="64762"/>
              <a:ext cx="701209" cy="247650"/>
              <a:chOff x="1962150" y="714375"/>
              <a:chExt cx="4333800" cy="247650"/>
            </a:xfrm>
          </p:grpSpPr>
          <p:cxnSp>
            <p:nvCxnSpPr>
              <p:cNvPr id="75" name="Google Shape;75;p7"/>
              <p:cNvCxnSpPr/>
              <p:nvPr/>
            </p:nvCxnSpPr>
            <p:spPr>
              <a:xfrm>
                <a:off x="1962150" y="7143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76" name="Google Shape;76;p7"/>
              <p:cNvCxnSpPr/>
              <p:nvPr/>
            </p:nvCxnSpPr>
            <p:spPr>
              <a:xfrm>
                <a:off x="2076450" y="79692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77" name="Google Shape;77;p7"/>
              <p:cNvCxnSpPr/>
              <p:nvPr/>
            </p:nvCxnSpPr>
            <p:spPr>
              <a:xfrm>
                <a:off x="1962150" y="8794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78" name="Google Shape;78;p7"/>
              <p:cNvCxnSpPr/>
              <p:nvPr/>
            </p:nvCxnSpPr>
            <p:spPr>
              <a:xfrm>
                <a:off x="2076450" y="962025"/>
                <a:ext cx="4219500" cy="0"/>
              </a:xfrm>
              <a:prstGeom prst="straightConnector1">
                <a:avLst/>
              </a:prstGeom>
              <a:noFill/>
              <a:ln w="9525" cap="flat" cmpd="sng">
                <a:solidFill>
                  <a:schemeClr val="dk1"/>
                </a:solidFill>
                <a:prstDash val="solid"/>
                <a:round/>
                <a:headEnd type="none" w="med" len="med"/>
                <a:tailEnd type="none" w="med" len="med"/>
              </a:ln>
            </p:spPr>
          </p:cxnSp>
        </p:grpSp>
      </p:grpSp>
      <p:sp>
        <p:nvSpPr>
          <p:cNvPr id="79" name="Google Shape;79;p7"/>
          <p:cNvSpPr/>
          <p:nvPr/>
        </p:nvSpPr>
        <p:spPr>
          <a:xfrm>
            <a:off x="-25" y="4615800"/>
            <a:ext cx="9144000" cy="527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0"/>
        <p:cNvGrpSpPr/>
        <p:nvPr/>
      </p:nvGrpSpPr>
      <p:grpSpPr>
        <a:xfrm>
          <a:off x="0" y="0"/>
          <a:ext cx="0" cy="0"/>
          <a:chOff x="0" y="0"/>
          <a:chExt cx="0" cy="0"/>
        </a:xfrm>
      </p:grpSpPr>
      <p:sp>
        <p:nvSpPr>
          <p:cNvPr id="81" name="Google Shape;81;p8"/>
          <p:cNvSpPr/>
          <p:nvPr/>
        </p:nvSpPr>
        <p:spPr>
          <a:xfrm>
            <a:off x="228575" y="225300"/>
            <a:ext cx="8686800" cy="4692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82" name="Google Shape;82;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4500"/>
              <a:buNone/>
              <a:defRPr sz="4500"/>
            </a:lvl1pPr>
            <a:lvl2pPr lvl="1">
              <a:lnSpc>
                <a:spcPct val="100000"/>
              </a:lnSpc>
              <a:spcBef>
                <a:spcPts val="0"/>
              </a:spcBef>
              <a:spcAft>
                <a:spcPts val="0"/>
              </a:spcAft>
              <a:buSzPts val="4800"/>
              <a:buNone/>
              <a:defRPr sz="4800"/>
            </a:lvl2pPr>
            <a:lvl3pPr lvl="2">
              <a:lnSpc>
                <a:spcPct val="100000"/>
              </a:lnSpc>
              <a:spcBef>
                <a:spcPts val="0"/>
              </a:spcBef>
              <a:spcAft>
                <a:spcPts val="0"/>
              </a:spcAft>
              <a:buSzPts val="4800"/>
              <a:buNone/>
              <a:defRPr sz="4800"/>
            </a:lvl3pPr>
            <a:lvl4pPr lvl="3">
              <a:lnSpc>
                <a:spcPct val="100000"/>
              </a:lnSpc>
              <a:spcBef>
                <a:spcPts val="0"/>
              </a:spcBef>
              <a:spcAft>
                <a:spcPts val="0"/>
              </a:spcAft>
              <a:buSzPts val="4800"/>
              <a:buNone/>
              <a:defRPr sz="4800"/>
            </a:lvl4pPr>
            <a:lvl5pPr lvl="4">
              <a:lnSpc>
                <a:spcPct val="100000"/>
              </a:lnSpc>
              <a:spcBef>
                <a:spcPts val="0"/>
              </a:spcBef>
              <a:spcAft>
                <a:spcPts val="0"/>
              </a:spcAft>
              <a:buSzPts val="4800"/>
              <a:buNone/>
              <a:defRPr sz="4800"/>
            </a:lvl5pPr>
            <a:lvl6pPr lvl="5">
              <a:lnSpc>
                <a:spcPct val="100000"/>
              </a:lnSpc>
              <a:spcBef>
                <a:spcPts val="0"/>
              </a:spcBef>
              <a:spcAft>
                <a:spcPts val="0"/>
              </a:spcAft>
              <a:buSzPts val="4800"/>
              <a:buNone/>
              <a:defRPr sz="4800"/>
            </a:lvl6pPr>
            <a:lvl7pPr lvl="6">
              <a:lnSpc>
                <a:spcPct val="100000"/>
              </a:lnSpc>
              <a:spcBef>
                <a:spcPts val="0"/>
              </a:spcBef>
              <a:spcAft>
                <a:spcPts val="0"/>
              </a:spcAft>
              <a:buSzPts val="4800"/>
              <a:buNone/>
              <a:defRPr sz="4800"/>
            </a:lvl7pPr>
            <a:lvl8pPr lvl="7">
              <a:lnSpc>
                <a:spcPct val="100000"/>
              </a:lnSpc>
              <a:spcBef>
                <a:spcPts val="0"/>
              </a:spcBef>
              <a:spcAft>
                <a:spcPts val="0"/>
              </a:spcAft>
              <a:buSzPts val="4800"/>
              <a:buNone/>
              <a:defRPr sz="4800"/>
            </a:lvl8pPr>
            <a:lvl9pPr lvl="8">
              <a:lnSpc>
                <a:spcPct val="100000"/>
              </a:lnSpc>
              <a:spcBef>
                <a:spcPts val="0"/>
              </a:spcBef>
              <a:spcAft>
                <a:spcPts val="0"/>
              </a:spcAft>
              <a:buSzPts val="4800"/>
              <a:buNone/>
              <a:defRPr sz="4800"/>
            </a:lvl9pPr>
          </a:lstStyle>
          <a:p>
            <a:endParaRPr/>
          </a:p>
        </p:txBody>
      </p:sp>
      <p:sp>
        <p:nvSpPr>
          <p:cNvPr id="83" name="Google Shape;83;p8"/>
          <p:cNvSpPr/>
          <p:nvPr/>
        </p:nvSpPr>
        <p:spPr>
          <a:xfrm>
            <a:off x="-25" y="4162500"/>
            <a:ext cx="9144000" cy="981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4"/>
        <p:cNvGrpSpPr/>
        <p:nvPr/>
      </p:nvGrpSpPr>
      <p:grpSpPr>
        <a:xfrm>
          <a:off x="0" y="0"/>
          <a:ext cx="0" cy="0"/>
          <a:chOff x="0" y="0"/>
          <a:chExt cx="0" cy="0"/>
        </a:xfrm>
      </p:grpSpPr>
      <p:sp>
        <p:nvSpPr>
          <p:cNvPr id="85" name="Google Shape;85;p9"/>
          <p:cNvSpPr/>
          <p:nvPr/>
        </p:nvSpPr>
        <p:spPr>
          <a:xfrm>
            <a:off x="228575" y="225300"/>
            <a:ext cx="8686800" cy="4692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86" name="Google Shape;86;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500"/>
              <a:buNone/>
              <a:defRPr sz="4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87" name="Google Shape;87;p9"/>
          <p:cNvSpPr txBox="1">
            <a:spLocks noGrp="1"/>
          </p:cNvSpPr>
          <p:nvPr>
            <p:ph type="subTitle" idx="1"/>
          </p:nvPr>
        </p:nvSpPr>
        <p:spPr>
          <a:xfrm>
            <a:off x="2135550" y="3153500"/>
            <a:ext cx="4872900" cy="80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 name="Google Shape;88;p9"/>
          <p:cNvSpPr/>
          <p:nvPr/>
        </p:nvSpPr>
        <p:spPr>
          <a:xfrm>
            <a:off x="-25" y="4162500"/>
            <a:ext cx="9144000" cy="981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2"/>
        <p:cNvGrpSpPr/>
        <p:nvPr/>
      </p:nvGrpSpPr>
      <p:grpSpPr>
        <a:xfrm>
          <a:off x="0" y="0"/>
          <a:ext cx="0" cy="0"/>
          <a:chOff x="0" y="0"/>
          <a:chExt cx="0" cy="0"/>
        </a:xfrm>
      </p:grpSpPr>
      <p:sp>
        <p:nvSpPr>
          <p:cNvPr id="93" name="Google Shape;93;p11"/>
          <p:cNvSpPr/>
          <p:nvPr/>
        </p:nvSpPr>
        <p:spPr>
          <a:xfrm>
            <a:off x="228575" y="225300"/>
            <a:ext cx="8686800" cy="4692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94" name="Google Shape;94;p11"/>
          <p:cNvSpPr txBox="1">
            <a:spLocks noGrp="1"/>
          </p:cNvSpPr>
          <p:nvPr>
            <p:ph type="title" hasCustomPrompt="1"/>
          </p:nvPr>
        </p:nvSpPr>
        <p:spPr>
          <a:xfrm>
            <a:off x="1284000" y="1288250"/>
            <a:ext cx="6576000" cy="19707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5" name="Google Shape;95;p11"/>
          <p:cNvSpPr txBox="1">
            <a:spLocks noGrp="1"/>
          </p:cNvSpPr>
          <p:nvPr>
            <p:ph type="subTitle" idx="1"/>
          </p:nvPr>
        </p:nvSpPr>
        <p:spPr>
          <a:xfrm>
            <a:off x="1284000" y="3259075"/>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96" name="Google Shape;96;p11"/>
          <p:cNvSpPr/>
          <p:nvPr/>
        </p:nvSpPr>
        <p:spPr>
          <a:xfrm>
            <a:off x="-25" y="4162500"/>
            <a:ext cx="9144000" cy="981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2">
  <p:cSld name="ONE_COLUMN_TEXT_1_1_1">
    <p:spTree>
      <p:nvGrpSpPr>
        <p:cNvPr id="1" name="Shape 155"/>
        <p:cNvGrpSpPr/>
        <p:nvPr/>
      </p:nvGrpSpPr>
      <p:grpSpPr>
        <a:xfrm>
          <a:off x="0" y="0"/>
          <a:ext cx="0" cy="0"/>
          <a:chOff x="0" y="0"/>
          <a:chExt cx="0" cy="0"/>
        </a:xfrm>
      </p:grpSpPr>
      <p:sp>
        <p:nvSpPr>
          <p:cNvPr id="156" name="Google Shape;156;p16"/>
          <p:cNvSpPr/>
          <p:nvPr/>
        </p:nvSpPr>
        <p:spPr>
          <a:xfrm>
            <a:off x="228575" y="225300"/>
            <a:ext cx="8686800" cy="4692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57" name="Google Shape;157;p16"/>
          <p:cNvSpPr/>
          <p:nvPr/>
        </p:nvSpPr>
        <p:spPr>
          <a:xfrm>
            <a:off x="-25" y="4615800"/>
            <a:ext cx="9144000" cy="527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58" name="Google Shape;158;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9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9" name="Google Shape;159;p16"/>
          <p:cNvSpPr txBox="1">
            <a:spLocks noGrp="1"/>
          </p:cNvSpPr>
          <p:nvPr>
            <p:ph type="body" idx="1"/>
          </p:nvPr>
        </p:nvSpPr>
        <p:spPr>
          <a:xfrm>
            <a:off x="720000" y="1154279"/>
            <a:ext cx="7704000" cy="20115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SzPts val="1100"/>
              <a:buFont typeface="Nunito Light"/>
              <a:buChar char="●"/>
              <a:defRPr sz="1100"/>
            </a:lvl1pPr>
            <a:lvl2pPr marL="914400" lvl="1" indent="-298450" rtl="0">
              <a:lnSpc>
                <a:spcPct val="115000"/>
              </a:lnSpc>
              <a:spcBef>
                <a:spcPts val="0"/>
              </a:spcBef>
              <a:spcAft>
                <a:spcPts val="0"/>
              </a:spcAft>
              <a:buSzPts val="1100"/>
              <a:buFont typeface="Nunito Light"/>
              <a:buChar char="○"/>
              <a:defRPr sz="1100"/>
            </a:lvl2pPr>
            <a:lvl3pPr marL="1371600" lvl="2" indent="-298450" rtl="0">
              <a:lnSpc>
                <a:spcPct val="115000"/>
              </a:lnSpc>
              <a:spcBef>
                <a:spcPts val="0"/>
              </a:spcBef>
              <a:spcAft>
                <a:spcPts val="0"/>
              </a:spcAft>
              <a:buSzPts val="1100"/>
              <a:buFont typeface="Nunito Light"/>
              <a:buChar char="■"/>
              <a:defRPr sz="1100"/>
            </a:lvl3pPr>
            <a:lvl4pPr marL="1828800" lvl="3" indent="-298450" rtl="0">
              <a:lnSpc>
                <a:spcPct val="115000"/>
              </a:lnSpc>
              <a:spcBef>
                <a:spcPts val="0"/>
              </a:spcBef>
              <a:spcAft>
                <a:spcPts val="0"/>
              </a:spcAft>
              <a:buSzPts val="1100"/>
              <a:buFont typeface="Nunito Light"/>
              <a:buChar char="●"/>
              <a:defRPr sz="1100"/>
            </a:lvl4pPr>
            <a:lvl5pPr marL="2286000" lvl="4" indent="-298450" rtl="0">
              <a:lnSpc>
                <a:spcPct val="115000"/>
              </a:lnSpc>
              <a:spcBef>
                <a:spcPts val="0"/>
              </a:spcBef>
              <a:spcAft>
                <a:spcPts val="0"/>
              </a:spcAft>
              <a:buSzPts val="1100"/>
              <a:buFont typeface="Nunito Light"/>
              <a:buChar char="○"/>
              <a:defRPr sz="1100"/>
            </a:lvl5pPr>
            <a:lvl6pPr marL="2743200" lvl="5" indent="-298450" rtl="0">
              <a:lnSpc>
                <a:spcPct val="115000"/>
              </a:lnSpc>
              <a:spcBef>
                <a:spcPts val="0"/>
              </a:spcBef>
              <a:spcAft>
                <a:spcPts val="0"/>
              </a:spcAft>
              <a:buSzPts val="1100"/>
              <a:buFont typeface="Nunito Light"/>
              <a:buChar char="■"/>
              <a:defRPr sz="1100"/>
            </a:lvl6pPr>
            <a:lvl7pPr marL="3200400" lvl="6" indent="-298450" rtl="0">
              <a:lnSpc>
                <a:spcPct val="115000"/>
              </a:lnSpc>
              <a:spcBef>
                <a:spcPts val="0"/>
              </a:spcBef>
              <a:spcAft>
                <a:spcPts val="0"/>
              </a:spcAft>
              <a:buSzPts val="1100"/>
              <a:buFont typeface="Nunito Light"/>
              <a:buChar char="●"/>
              <a:defRPr sz="1100"/>
            </a:lvl7pPr>
            <a:lvl8pPr marL="3657600" lvl="7" indent="-298450" rtl="0">
              <a:lnSpc>
                <a:spcPct val="115000"/>
              </a:lnSpc>
              <a:spcBef>
                <a:spcPts val="0"/>
              </a:spcBef>
              <a:spcAft>
                <a:spcPts val="0"/>
              </a:spcAft>
              <a:buSzPts val="1100"/>
              <a:buFont typeface="Nunito Light"/>
              <a:buChar char="○"/>
              <a:defRPr sz="1100"/>
            </a:lvl8pPr>
            <a:lvl9pPr marL="4114800" lvl="8" indent="-298450" rtl="0">
              <a:lnSpc>
                <a:spcPct val="115000"/>
              </a:lnSpc>
              <a:spcBef>
                <a:spcPts val="0"/>
              </a:spcBef>
              <a:spcAft>
                <a:spcPts val="0"/>
              </a:spcAft>
              <a:buSzPts val="1100"/>
              <a:buFont typeface="Nunito Light"/>
              <a:buChar char="■"/>
              <a:defRPr sz="1100"/>
            </a:lvl9pPr>
          </a:lstStyle>
          <a:p>
            <a:endParaRPr/>
          </a:p>
        </p:txBody>
      </p:sp>
      <p:grpSp>
        <p:nvGrpSpPr>
          <p:cNvPr id="160" name="Google Shape;160;p16"/>
          <p:cNvGrpSpPr/>
          <p:nvPr/>
        </p:nvGrpSpPr>
        <p:grpSpPr>
          <a:xfrm>
            <a:off x="8423997" y="1342725"/>
            <a:ext cx="862860" cy="247650"/>
            <a:chOff x="1962150" y="714375"/>
            <a:chExt cx="4333800" cy="247650"/>
          </a:xfrm>
        </p:grpSpPr>
        <p:cxnSp>
          <p:nvCxnSpPr>
            <p:cNvPr id="161" name="Google Shape;161;p16"/>
            <p:cNvCxnSpPr/>
            <p:nvPr/>
          </p:nvCxnSpPr>
          <p:spPr>
            <a:xfrm>
              <a:off x="1962150" y="7143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162" name="Google Shape;162;p16"/>
            <p:cNvCxnSpPr/>
            <p:nvPr/>
          </p:nvCxnSpPr>
          <p:spPr>
            <a:xfrm>
              <a:off x="2076450" y="79692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163" name="Google Shape;163;p16"/>
            <p:cNvCxnSpPr/>
            <p:nvPr/>
          </p:nvCxnSpPr>
          <p:spPr>
            <a:xfrm>
              <a:off x="1962150" y="8794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164" name="Google Shape;164;p16"/>
            <p:cNvCxnSpPr/>
            <p:nvPr/>
          </p:nvCxnSpPr>
          <p:spPr>
            <a:xfrm>
              <a:off x="2076450" y="962025"/>
              <a:ext cx="42195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CUSTOM">
    <p:spTree>
      <p:nvGrpSpPr>
        <p:cNvPr id="1" name="Shape 175"/>
        <p:cNvGrpSpPr/>
        <p:nvPr/>
      </p:nvGrpSpPr>
      <p:grpSpPr>
        <a:xfrm>
          <a:off x="0" y="0"/>
          <a:ext cx="0" cy="0"/>
          <a:chOff x="0" y="0"/>
          <a:chExt cx="0" cy="0"/>
        </a:xfrm>
      </p:grpSpPr>
      <p:sp>
        <p:nvSpPr>
          <p:cNvPr id="176" name="Google Shape;176;p18"/>
          <p:cNvSpPr/>
          <p:nvPr/>
        </p:nvSpPr>
        <p:spPr>
          <a:xfrm>
            <a:off x="228575" y="225300"/>
            <a:ext cx="8686800" cy="4692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
        <p:nvSpPr>
          <p:cNvPr id="177" name="Google Shape;177;p18"/>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9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78" name="Google Shape;178;p18"/>
          <p:cNvGrpSpPr/>
          <p:nvPr/>
        </p:nvGrpSpPr>
        <p:grpSpPr>
          <a:xfrm>
            <a:off x="338750" y="-258725"/>
            <a:ext cx="9063719" cy="4574619"/>
            <a:chOff x="338750" y="-258725"/>
            <a:chExt cx="9063719" cy="4574619"/>
          </a:xfrm>
        </p:grpSpPr>
        <p:grpSp>
          <p:nvGrpSpPr>
            <p:cNvPr id="179" name="Google Shape;179;p18"/>
            <p:cNvGrpSpPr/>
            <p:nvPr/>
          </p:nvGrpSpPr>
          <p:grpSpPr>
            <a:xfrm rot="5400000">
              <a:off x="57581" y="22443"/>
              <a:ext cx="809987" cy="247650"/>
              <a:chOff x="1962150" y="714375"/>
              <a:chExt cx="4333800" cy="247650"/>
            </a:xfrm>
          </p:grpSpPr>
          <p:cxnSp>
            <p:nvCxnSpPr>
              <p:cNvPr id="180" name="Google Shape;180;p18"/>
              <p:cNvCxnSpPr/>
              <p:nvPr/>
            </p:nvCxnSpPr>
            <p:spPr>
              <a:xfrm>
                <a:off x="1962150" y="7143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181" name="Google Shape;181;p18"/>
              <p:cNvCxnSpPr/>
              <p:nvPr/>
            </p:nvCxnSpPr>
            <p:spPr>
              <a:xfrm>
                <a:off x="2076450" y="79692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182" name="Google Shape;182;p18"/>
              <p:cNvCxnSpPr/>
              <p:nvPr/>
            </p:nvCxnSpPr>
            <p:spPr>
              <a:xfrm>
                <a:off x="1962150" y="8794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183" name="Google Shape;183;p18"/>
              <p:cNvCxnSpPr/>
              <p:nvPr/>
            </p:nvCxnSpPr>
            <p:spPr>
              <a:xfrm>
                <a:off x="2076450" y="962025"/>
                <a:ext cx="4219500" cy="0"/>
              </a:xfrm>
              <a:prstGeom prst="straightConnector1">
                <a:avLst/>
              </a:prstGeom>
              <a:noFill/>
              <a:ln w="9525" cap="flat" cmpd="sng">
                <a:solidFill>
                  <a:schemeClr val="dk1"/>
                </a:solidFill>
                <a:prstDash val="solid"/>
                <a:round/>
                <a:headEnd type="none" w="med" len="med"/>
                <a:tailEnd type="none" w="med" len="med"/>
              </a:ln>
            </p:spPr>
          </p:cxnSp>
        </p:grpSp>
        <p:grpSp>
          <p:nvGrpSpPr>
            <p:cNvPr id="184" name="Google Shape;184;p18"/>
            <p:cNvGrpSpPr/>
            <p:nvPr/>
          </p:nvGrpSpPr>
          <p:grpSpPr>
            <a:xfrm>
              <a:off x="8592481" y="4068243"/>
              <a:ext cx="809987" cy="247650"/>
              <a:chOff x="1962150" y="714375"/>
              <a:chExt cx="4333800" cy="247650"/>
            </a:xfrm>
          </p:grpSpPr>
          <p:cxnSp>
            <p:nvCxnSpPr>
              <p:cNvPr id="185" name="Google Shape;185;p18"/>
              <p:cNvCxnSpPr/>
              <p:nvPr/>
            </p:nvCxnSpPr>
            <p:spPr>
              <a:xfrm>
                <a:off x="1962150" y="7143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186" name="Google Shape;186;p18"/>
              <p:cNvCxnSpPr/>
              <p:nvPr/>
            </p:nvCxnSpPr>
            <p:spPr>
              <a:xfrm>
                <a:off x="2076450" y="79692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187" name="Google Shape;187;p18"/>
              <p:cNvCxnSpPr/>
              <p:nvPr/>
            </p:nvCxnSpPr>
            <p:spPr>
              <a:xfrm>
                <a:off x="1962150" y="8794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188" name="Google Shape;188;p18"/>
              <p:cNvCxnSpPr/>
              <p:nvPr/>
            </p:nvCxnSpPr>
            <p:spPr>
              <a:xfrm>
                <a:off x="2076450" y="962025"/>
                <a:ext cx="4219500" cy="0"/>
              </a:xfrm>
              <a:prstGeom prst="straightConnector1">
                <a:avLst/>
              </a:prstGeom>
              <a:noFill/>
              <a:ln w="9525" cap="flat" cmpd="sng">
                <a:solidFill>
                  <a:schemeClr val="dk1"/>
                </a:solidFill>
                <a:prstDash val="solid"/>
                <a:round/>
                <a:headEnd type="none" w="med" len="med"/>
                <a:tailEnd type="none" w="med" len="med"/>
              </a:ln>
            </p:spPr>
          </p:cxnSp>
        </p:grpSp>
      </p:grpSp>
      <p:sp>
        <p:nvSpPr>
          <p:cNvPr id="189" name="Google Shape;189;p18"/>
          <p:cNvSpPr/>
          <p:nvPr/>
        </p:nvSpPr>
        <p:spPr>
          <a:xfrm>
            <a:off x="-25" y="4615800"/>
            <a:ext cx="9144000" cy="527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aheim"/>
              <a:ea typeface="Anaheim"/>
              <a:cs typeface="Anaheim"/>
              <a:sym typeface="Anaheim"/>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900"/>
              <a:buFont typeface="Montserrat"/>
              <a:buNone/>
              <a:defRPr sz="29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7" r:id="rId6"/>
    <p:sldLayoutId id="2147483658" r:id="rId7"/>
    <p:sldLayoutId id="2147483662" r:id="rId8"/>
    <p:sldLayoutId id="2147483664" r:id="rId9"/>
    <p:sldLayoutId id="2147483667" r:id="rId10"/>
    <p:sldLayoutId id="214748366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hyperlink" Target="https://github.com/pytorch/vision/blob/main/torchvision/models/resnet.py" TargetMode="External"/><Relationship Id="rId3" Type="http://schemas.openxmlformats.org/officeDocument/2006/relationships/image" Target="../media/image15.png"/><Relationship Id="rId7" Type="http://schemas.openxmlformats.org/officeDocument/2006/relationships/hyperlink" Target="https://pytorch.org/vision/main/models/generated/torchvision.models.resnet50.html" TargetMode="External"/><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hyperlink" Target="https://www.kaggle.com/code/kitaiskypanda/mcs-data-mining" TargetMode="External"/><Relationship Id="rId5" Type="http://schemas.openxmlformats.org/officeDocument/2006/relationships/hyperlink" Target="https://www.kaggle.com/datasets/renancostaalencar/compcars/data" TargetMode="Externa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6"/>
          <p:cNvSpPr txBox="1">
            <a:spLocks noGrp="1"/>
          </p:cNvSpPr>
          <p:nvPr>
            <p:ph type="ctrTitle"/>
          </p:nvPr>
        </p:nvSpPr>
        <p:spPr>
          <a:xfrm>
            <a:off x="713224" y="1083400"/>
            <a:ext cx="7165311" cy="16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Tahoma" panose="020B0604030504040204" pitchFamily="34" charset="0"/>
                <a:ea typeface="Tahoma" panose="020B0604030504040204" pitchFamily="34" charset="0"/>
                <a:cs typeface="Tahoma" panose="020B0604030504040204" pitchFamily="34" charset="0"/>
              </a:rPr>
              <a:t>Power of Parallel Computing in Car Model Detection</a:t>
            </a:r>
          </a:p>
        </p:txBody>
      </p:sp>
      <p:sp>
        <p:nvSpPr>
          <p:cNvPr id="254" name="Google Shape;254;p26"/>
          <p:cNvSpPr txBox="1">
            <a:spLocks noGrp="1"/>
          </p:cNvSpPr>
          <p:nvPr>
            <p:ph type="subTitle" idx="1"/>
          </p:nvPr>
        </p:nvSpPr>
        <p:spPr>
          <a:xfrm>
            <a:off x="713225" y="2809378"/>
            <a:ext cx="4528800" cy="43254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latin typeface="Tahoma" panose="020B0604030504040204" pitchFamily="34" charset="0"/>
                <a:ea typeface="Tahoma" panose="020B0604030504040204" pitchFamily="34" charset="0"/>
                <a:cs typeface="Tahoma" panose="020B0604030504040204" pitchFamily="34" charset="0"/>
              </a:rPr>
              <a:t>Team 11</a:t>
            </a:r>
          </a:p>
          <a:p>
            <a:pPr marL="0" lvl="0" indent="0" rtl="0">
              <a:spcBef>
                <a:spcPts val="0"/>
              </a:spcBef>
              <a:spcAft>
                <a:spcPts val="0"/>
              </a:spcAft>
              <a:buNone/>
            </a:pPr>
            <a:r>
              <a:rPr lang="en" dirty="0">
                <a:latin typeface="Tahoma" panose="020B0604030504040204" pitchFamily="34" charset="0"/>
                <a:ea typeface="Tahoma" panose="020B0604030504040204" pitchFamily="34" charset="0"/>
                <a:cs typeface="Tahoma" panose="020B0604030504040204" pitchFamily="34" charset="0"/>
              </a:rPr>
              <a:t>Angel N. Fernandes</a:t>
            </a:r>
          </a:p>
          <a:p>
            <a:pPr marL="0" lvl="0" indent="0" rtl="0">
              <a:spcBef>
                <a:spcPts val="0"/>
              </a:spcBef>
              <a:spcAft>
                <a:spcPts val="0"/>
              </a:spcAft>
              <a:buNone/>
            </a:pPr>
            <a:r>
              <a:rPr lang="en" dirty="0">
                <a:latin typeface="Tahoma" panose="020B0604030504040204" pitchFamily="34" charset="0"/>
                <a:ea typeface="Tahoma" panose="020B0604030504040204" pitchFamily="34" charset="0"/>
                <a:cs typeface="Tahoma" panose="020B0604030504040204" pitchFamily="34" charset="0"/>
              </a:rPr>
              <a:t>Anish P. </a:t>
            </a:r>
            <a:r>
              <a:rPr lang="en" dirty="0" err="1">
                <a:latin typeface="Tahoma" panose="020B0604030504040204" pitchFamily="34" charset="0"/>
                <a:ea typeface="Tahoma" panose="020B0604030504040204" pitchFamily="34" charset="0"/>
                <a:cs typeface="Tahoma" panose="020B0604030504040204" pitchFamily="34" charset="0"/>
              </a:rPr>
              <a:t>Navale</a:t>
            </a:r>
            <a:endParaRPr lang="en" dirty="0">
              <a:latin typeface="Tahoma" panose="020B0604030504040204" pitchFamily="34" charset="0"/>
              <a:ea typeface="Tahoma" panose="020B0604030504040204" pitchFamily="34" charset="0"/>
              <a:cs typeface="Tahoma" panose="020B0604030504040204" pitchFamily="34" charset="0"/>
            </a:endParaRPr>
          </a:p>
        </p:txBody>
      </p:sp>
      <p:pic>
        <p:nvPicPr>
          <p:cNvPr id="255" name="Google Shape;255;p26"/>
          <p:cNvPicPr preferRelativeResize="0"/>
          <p:nvPr/>
        </p:nvPicPr>
        <p:blipFill>
          <a:blip r:embed="rId3">
            <a:alphaModFix/>
          </a:blip>
          <a:stretch>
            <a:fillRect/>
          </a:stretch>
        </p:blipFill>
        <p:spPr>
          <a:xfrm>
            <a:off x="4133825" y="2787750"/>
            <a:ext cx="4652426" cy="2171726"/>
          </a:xfrm>
          <a:prstGeom prst="rect">
            <a:avLst/>
          </a:prstGeom>
          <a:noFill/>
          <a:ln>
            <a:noFill/>
          </a:ln>
        </p:spPr>
      </p:pic>
      <p:grpSp>
        <p:nvGrpSpPr>
          <p:cNvPr id="256" name="Google Shape;256;p26"/>
          <p:cNvGrpSpPr/>
          <p:nvPr/>
        </p:nvGrpSpPr>
        <p:grpSpPr>
          <a:xfrm>
            <a:off x="8230728" y="2571750"/>
            <a:ext cx="989407" cy="247650"/>
            <a:chOff x="1962150" y="714375"/>
            <a:chExt cx="4333800" cy="247650"/>
          </a:xfrm>
        </p:grpSpPr>
        <p:cxnSp>
          <p:nvCxnSpPr>
            <p:cNvPr id="257" name="Google Shape;257;p26"/>
            <p:cNvCxnSpPr/>
            <p:nvPr/>
          </p:nvCxnSpPr>
          <p:spPr>
            <a:xfrm>
              <a:off x="1962150" y="7143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258" name="Google Shape;258;p26"/>
            <p:cNvCxnSpPr/>
            <p:nvPr/>
          </p:nvCxnSpPr>
          <p:spPr>
            <a:xfrm>
              <a:off x="2076450" y="79692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259" name="Google Shape;259;p26"/>
            <p:cNvCxnSpPr/>
            <p:nvPr/>
          </p:nvCxnSpPr>
          <p:spPr>
            <a:xfrm>
              <a:off x="1962150" y="8794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260" name="Google Shape;260;p26"/>
            <p:cNvCxnSpPr/>
            <p:nvPr/>
          </p:nvCxnSpPr>
          <p:spPr>
            <a:xfrm>
              <a:off x="2076450" y="962025"/>
              <a:ext cx="4219500" cy="0"/>
            </a:xfrm>
            <a:prstGeom prst="straightConnector1">
              <a:avLst/>
            </a:prstGeom>
            <a:noFill/>
            <a:ln w="9525" cap="flat" cmpd="sng">
              <a:solidFill>
                <a:schemeClr val="dk1"/>
              </a:solidFill>
              <a:prstDash val="solid"/>
              <a:round/>
              <a:headEnd type="none" w="med" len="med"/>
              <a:tailEnd type="none" w="med" len="med"/>
            </a:ln>
          </p:spPr>
        </p:cxnSp>
      </p:grpSp>
      <p:grpSp>
        <p:nvGrpSpPr>
          <p:cNvPr id="261" name="Google Shape;261;p26"/>
          <p:cNvGrpSpPr/>
          <p:nvPr/>
        </p:nvGrpSpPr>
        <p:grpSpPr>
          <a:xfrm>
            <a:off x="-66750" y="415675"/>
            <a:ext cx="1751289" cy="247650"/>
            <a:chOff x="1962150" y="714375"/>
            <a:chExt cx="4333800" cy="247650"/>
          </a:xfrm>
        </p:grpSpPr>
        <p:cxnSp>
          <p:nvCxnSpPr>
            <p:cNvPr id="262" name="Google Shape;262;p26"/>
            <p:cNvCxnSpPr/>
            <p:nvPr/>
          </p:nvCxnSpPr>
          <p:spPr>
            <a:xfrm>
              <a:off x="1962150" y="7143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263" name="Google Shape;263;p26"/>
            <p:cNvCxnSpPr/>
            <p:nvPr/>
          </p:nvCxnSpPr>
          <p:spPr>
            <a:xfrm>
              <a:off x="2076450" y="79692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264" name="Google Shape;264;p26"/>
            <p:cNvCxnSpPr/>
            <p:nvPr/>
          </p:nvCxnSpPr>
          <p:spPr>
            <a:xfrm>
              <a:off x="1962150" y="8794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265" name="Google Shape;265;p26"/>
            <p:cNvCxnSpPr/>
            <p:nvPr/>
          </p:nvCxnSpPr>
          <p:spPr>
            <a:xfrm>
              <a:off x="2076450" y="962025"/>
              <a:ext cx="42195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0"/>
          <p:cNvSpPr txBox="1">
            <a:spLocks noGrp="1"/>
          </p:cNvSpPr>
          <p:nvPr>
            <p:ph type="title"/>
          </p:nvPr>
        </p:nvSpPr>
        <p:spPr>
          <a:xfrm>
            <a:off x="720000" y="321272"/>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ahoma" panose="020B0604030504040204" pitchFamily="34" charset="0"/>
                <a:ea typeface="Tahoma" panose="020B0604030504040204" pitchFamily="34" charset="0"/>
                <a:cs typeface="Tahoma" panose="020B0604030504040204" pitchFamily="34" charset="0"/>
              </a:rPr>
              <a:t>Data Preprocessing</a:t>
            </a:r>
            <a:endParaRPr dirty="0">
              <a:latin typeface="Tahoma" panose="020B0604030504040204" pitchFamily="34" charset="0"/>
              <a:ea typeface="Tahoma" panose="020B0604030504040204" pitchFamily="34" charset="0"/>
              <a:cs typeface="Tahoma" panose="020B0604030504040204" pitchFamily="34" charset="0"/>
            </a:endParaRPr>
          </a:p>
        </p:txBody>
      </p:sp>
      <p:sp>
        <p:nvSpPr>
          <p:cNvPr id="314" name="Google Shape;314;p30"/>
          <p:cNvSpPr txBox="1">
            <a:spLocks noGrp="1"/>
          </p:cNvSpPr>
          <p:nvPr>
            <p:ph type="subTitle" idx="1"/>
          </p:nvPr>
        </p:nvSpPr>
        <p:spPr>
          <a:xfrm>
            <a:off x="710473" y="893972"/>
            <a:ext cx="7720425" cy="867266"/>
          </a:xfrm>
          <a:prstGeom prst="rect">
            <a:avLst/>
          </a:prstGeom>
        </p:spPr>
        <p:txBody>
          <a:bodyPr spcFirstLastPara="1" wrap="square" lIns="91425" tIns="91425" rIns="91425" bIns="91425" anchor="t" anchorCtr="0">
            <a:noAutofit/>
          </a:bodyPr>
          <a:lstStyle/>
          <a:p>
            <a:pPr marL="171450" indent="-171450"/>
            <a:r>
              <a:rPr lang="en-US" sz="1200" dirty="0"/>
              <a:t>Data Splitting and Augmentation:</a:t>
            </a:r>
          </a:p>
          <a:p>
            <a:pPr marL="285750" indent="-285750">
              <a:buFont typeface="Courier New" panose="02070309020205020404" pitchFamily="49" charset="0"/>
              <a:buChar char="o"/>
            </a:pPr>
            <a:r>
              <a:rPr lang="en-US" sz="1200" dirty="0"/>
              <a:t>To train the data, we chose an equal distribution of 1750 images per brand and to test the data, we chose 436 images per brand </a:t>
            </a:r>
          </a:p>
          <a:p>
            <a:pPr marL="285750" indent="-285750">
              <a:buFont typeface="Courier New" panose="02070309020205020404" pitchFamily="49" charset="0"/>
              <a:buChar char="o"/>
            </a:pPr>
            <a:r>
              <a:rPr lang="en-US" sz="1200" dirty="0"/>
              <a:t>The function randomly selects files from the source directory for each class and copies them to the corresponding target directories. </a:t>
            </a:r>
          </a:p>
          <a:p>
            <a:pPr marL="285750" indent="-285750">
              <a:buFont typeface="Courier New" panose="02070309020205020404" pitchFamily="49" charset="0"/>
              <a:buChar char="o"/>
            </a:pPr>
            <a:r>
              <a:rPr lang="en-US" sz="1200" dirty="0"/>
              <a:t>This process ensures that both training and testing sets have a balanced representation of each class. </a:t>
            </a:r>
          </a:p>
        </p:txBody>
      </p:sp>
      <p:pic>
        <p:nvPicPr>
          <p:cNvPr id="3" name="Picture 2" descr="A graph of different colored bars&#10;&#10;Description automatically generated with medium confidence">
            <a:extLst>
              <a:ext uri="{FF2B5EF4-FFF2-40B4-BE49-F238E27FC236}">
                <a16:creationId xmlns:a16="http://schemas.microsoft.com/office/drawing/2014/main" id="{3898BE8D-2068-514C-86DB-851FF6C3E1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6990" y="2333938"/>
            <a:ext cx="2705100" cy="2108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 descr="A graph of different colored bars&#10;&#10;Description automatically generated with medium confidence">
            <a:extLst>
              <a:ext uri="{FF2B5EF4-FFF2-40B4-BE49-F238E27FC236}">
                <a16:creationId xmlns:a16="http://schemas.microsoft.com/office/drawing/2014/main" id="{0EB0CC56-9076-D3F4-3F01-70795E833F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6644" y="2333938"/>
            <a:ext cx="26797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818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0"/>
          <p:cNvSpPr txBox="1">
            <a:spLocks noGrp="1"/>
          </p:cNvSpPr>
          <p:nvPr>
            <p:ph type="title"/>
          </p:nvPr>
        </p:nvSpPr>
        <p:spPr>
          <a:xfrm>
            <a:off x="720000" y="321272"/>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ahoma" panose="020B0604030504040204" pitchFamily="34" charset="0"/>
                <a:ea typeface="Tahoma" panose="020B0604030504040204" pitchFamily="34" charset="0"/>
                <a:cs typeface="Tahoma" panose="020B0604030504040204" pitchFamily="34" charset="0"/>
              </a:rPr>
              <a:t>Data Preprocessing</a:t>
            </a:r>
            <a:endParaRPr dirty="0">
              <a:latin typeface="Tahoma" panose="020B0604030504040204" pitchFamily="34" charset="0"/>
              <a:ea typeface="Tahoma" panose="020B0604030504040204" pitchFamily="34" charset="0"/>
              <a:cs typeface="Tahoma" panose="020B0604030504040204" pitchFamily="34" charset="0"/>
            </a:endParaRPr>
          </a:p>
        </p:txBody>
      </p:sp>
      <p:sp>
        <p:nvSpPr>
          <p:cNvPr id="314" name="Google Shape;314;p30"/>
          <p:cNvSpPr txBox="1">
            <a:spLocks noGrp="1"/>
          </p:cNvSpPr>
          <p:nvPr>
            <p:ph type="subTitle" idx="1"/>
          </p:nvPr>
        </p:nvSpPr>
        <p:spPr>
          <a:xfrm>
            <a:off x="710473" y="893972"/>
            <a:ext cx="7720425" cy="867266"/>
          </a:xfrm>
          <a:prstGeom prst="rect">
            <a:avLst/>
          </a:prstGeom>
        </p:spPr>
        <p:txBody>
          <a:bodyPr spcFirstLastPara="1" wrap="square" lIns="91425" tIns="91425" rIns="91425" bIns="91425" anchor="t" anchorCtr="0">
            <a:noAutofit/>
          </a:bodyPr>
          <a:lstStyle/>
          <a:p>
            <a:pPr marL="171450" indent="-171450"/>
            <a:r>
              <a:rPr lang="en-US" sz="1200" dirty="0"/>
              <a:t>Data Validation and Set Creation:</a:t>
            </a:r>
          </a:p>
          <a:p>
            <a:pPr marL="285750" indent="-285750">
              <a:buFont typeface="Courier New" panose="02070309020205020404" pitchFamily="49" charset="0"/>
              <a:buChar char="o"/>
            </a:pPr>
            <a:r>
              <a:rPr lang="en-US" sz="1200" dirty="0"/>
              <a:t>The </a:t>
            </a:r>
            <a:r>
              <a:rPr lang="en-US" sz="1200" dirty="0" err="1"/>
              <a:t>move_images_to_validation</a:t>
            </a:r>
            <a:r>
              <a:rPr lang="en-US" sz="1200" dirty="0"/>
              <a:t> function moves a specified percentage of images from the training set to a separate validation directory. </a:t>
            </a:r>
          </a:p>
          <a:p>
            <a:pPr marL="285750" indent="-285750">
              <a:buFont typeface="Courier New" panose="02070309020205020404" pitchFamily="49" charset="0"/>
              <a:buChar char="o"/>
            </a:pPr>
            <a:r>
              <a:rPr lang="en-US" sz="1200" dirty="0"/>
              <a:t>The runtime outputs demonstrate the efficiency gains achieved through parallel processing. </a:t>
            </a:r>
          </a:p>
          <a:p>
            <a:pPr marL="285750" indent="-285750">
              <a:buFont typeface="Courier New" panose="02070309020205020404" pitchFamily="49" charset="0"/>
              <a:buChar char="o"/>
            </a:pPr>
            <a:r>
              <a:rPr lang="en-US" sz="1200" dirty="0"/>
              <a:t>For instance, with 8 processes, the time taken to create the validation set is approximately 0.048 seconds, significantly lower compared to 0.091 seconds with a single process. </a:t>
            </a:r>
          </a:p>
        </p:txBody>
      </p:sp>
      <p:pic>
        <p:nvPicPr>
          <p:cNvPr id="3" name="Picture 4">
            <a:extLst>
              <a:ext uri="{FF2B5EF4-FFF2-40B4-BE49-F238E27FC236}">
                <a16:creationId xmlns:a16="http://schemas.microsoft.com/office/drawing/2014/main" id="{BB0D658D-C03F-FB42-2342-E279EA1368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184" y="2333938"/>
            <a:ext cx="6169632" cy="2081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63716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0"/>
          <p:cNvSpPr txBox="1">
            <a:spLocks noGrp="1"/>
          </p:cNvSpPr>
          <p:nvPr>
            <p:ph type="title"/>
          </p:nvPr>
        </p:nvSpPr>
        <p:spPr>
          <a:xfrm>
            <a:off x="720000" y="321272"/>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ahoma" panose="020B0604030504040204" pitchFamily="34" charset="0"/>
                <a:ea typeface="Tahoma" panose="020B0604030504040204" pitchFamily="34" charset="0"/>
                <a:cs typeface="Tahoma" panose="020B0604030504040204" pitchFamily="34" charset="0"/>
              </a:rPr>
              <a:t>Model Development</a:t>
            </a:r>
            <a:endParaRPr dirty="0">
              <a:latin typeface="Tahoma" panose="020B0604030504040204" pitchFamily="34" charset="0"/>
              <a:ea typeface="Tahoma" panose="020B0604030504040204" pitchFamily="34" charset="0"/>
              <a:cs typeface="Tahoma" panose="020B0604030504040204" pitchFamily="34" charset="0"/>
            </a:endParaRPr>
          </a:p>
        </p:txBody>
      </p:sp>
      <p:sp>
        <p:nvSpPr>
          <p:cNvPr id="314" name="Google Shape;314;p30"/>
          <p:cNvSpPr txBox="1">
            <a:spLocks noGrp="1"/>
          </p:cNvSpPr>
          <p:nvPr>
            <p:ph type="subTitle" idx="1"/>
          </p:nvPr>
        </p:nvSpPr>
        <p:spPr>
          <a:xfrm>
            <a:off x="710473" y="893972"/>
            <a:ext cx="7720425" cy="867266"/>
          </a:xfrm>
          <a:prstGeom prst="rect">
            <a:avLst/>
          </a:prstGeom>
        </p:spPr>
        <p:txBody>
          <a:bodyPr spcFirstLastPara="1" wrap="square" lIns="91425" tIns="91425" rIns="91425" bIns="91425" anchor="t" anchorCtr="0">
            <a:noAutofit/>
          </a:bodyPr>
          <a:lstStyle/>
          <a:p>
            <a:pPr marL="171450" indent="-171450"/>
            <a:r>
              <a:rPr lang="en-US" sz="1200" dirty="0"/>
              <a:t>The model development process utilized Python's multiprocessing module for parallelization on CPUs.</a:t>
            </a:r>
          </a:p>
          <a:p>
            <a:pPr marL="171450" indent="-171450"/>
            <a:r>
              <a:rPr lang="en-US" sz="1200" dirty="0"/>
              <a:t>The script imports necessary libraries including torch, </a:t>
            </a:r>
            <a:r>
              <a:rPr lang="en-US" sz="1200" dirty="0" err="1"/>
              <a:t>torchvision</a:t>
            </a:r>
            <a:r>
              <a:rPr lang="en-US" sz="1200" dirty="0"/>
              <a:t>, and multiprocessing.</a:t>
            </a:r>
          </a:p>
          <a:p>
            <a:pPr marL="171450" indent="-171450"/>
            <a:r>
              <a:rPr lang="en-US" sz="1200" dirty="0"/>
              <a:t>A custom dataset class, </a:t>
            </a:r>
            <a:r>
              <a:rPr lang="en-US" sz="1200" dirty="0" err="1"/>
              <a:t>CustomDataset</a:t>
            </a:r>
            <a:r>
              <a:rPr lang="en-US" sz="1200" dirty="0"/>
              <a:t>, is defined to handle loading and preprocessing of image data.</a:t>
            </a:r>
          </a:p>
          <a:p>
            <a:pPr marL="171450" indent="-171450"/>
            <a:r>
              <a:rPr lang="en-US" sz="1200" dirty="0" err="1"/>
              <a:t>DataLoader</a:t>
            </a:r>
            <a:r>
              <a:rPr lang="en-US" sz="1200" dirty="0"/>
              <a:t> objects are prepared using the </a:t>
            </a:r>
            <a:r>
              <a:rPr lang="en-US" sz="1200" dirty="0" err="1"/>
              <a:t>prepare_dataloader</a:t>
            </a:r>
            <a:r>
              <a:rPr lang="en-US" sz="1200" dirty="0"/>
              <a:t> function to facilitate efficient data loading.</a:t>
            </a:r>
          </a:p>
          <a:p>
            <a:pPr marL="171450" indent="-171450"/>
            <a:r>
              <a:rPr lang="en-US" sz="1200" dirty="0"/>
              <a:t>The </a:t>
            </a:r>
            <a:r>
              <a:rPr lang="en-US" sz="1200" dirty="0" err="1"/>
              <a:t>ResNet</a:t>
            </a:r>
            <a:r>
              <a:rPr lang="en-US" sz="1200" dirty="0"/>
              <a:t> model is initialized using </a:t>
            </a:r>
            <a:r>
              <a:rPr lang="en-US" sz="1200" dirty="0" err="1"/>
              <a:t>initialize_resnet_model</a:t>
            </a:r>
            <a:r>
              <a:rPr lang="en-US" sz="1200" dirty="0"/>
              <a:t>, with the final fully connected layer modified for the specific classification task.</a:t>
            </a:r>
          </a:p>
          <a:p>
            <a:pPr marL="171450" indent="-171450"/>
            <a:r>
              <a:rPr lang="en-US" sz="1200" dirty="0"/>
              <a:t>The optimizer (RMSprop) and loss function (</a:t>
            </a:r>
            <a:r>
              <a:rPr lang="en-US" sz="1200" dirty="0" err="1"/>
              <a:t>CrossEntropyLoss</a:t>
            </a:r>
            <a:r>
              <a:rPr lang="en-US" sz="1200" dirty="0"/>
              <a:t>) are initialized using </a:t>
            </a:r>
            <a:r>
              <a:rPr lang="en-US" sz="1200" dirty="0" err="1"/>
              <a:t>initialize_optimizer_and_criterion</a:t>
            </a:r>
            <a:r>
              <a:rPr lang="en-US" sz="1200" dirty="0"/>
              <a:t>.</a:t>
            </a:r>
          </a:p>
          <a:p>
            <a:pPr marL="171450" indent="-171450"/>
            <a:r>
              <a:rPr lang="en-US" sz="1200" dirty="0"/>
              <a:t>The training procedure (</a:t>
            </a:r>
            <a:r>
              <a:rPr lang="en-US" sz="1200" dirty="0" err="1"/>
              <a:t>train_resnet_model</a:t>
            </a:r>
            <a:r>
              <a:rPr lang="en-US" sz="1200" dirty="0"/>
              <a:t>) involves iterating over epochs and optimizing the model's parameters using backpropagation.</a:t>
            </a:r>
          </a:p>
          <a:p>
            <a:pPr marL="171450" indent="-171450"/>
            <a:r>
              <a:rPr lang="en-US" sz="1200" dirty="0"/>
              <a:t>The main function orchestrates the entire training process, including data loading, model initialization, training loop, and saving the best model.</a:t>
            </a:r>
          </a:p>
          <a:p>
            <a:pPr marL="171450" indent="-171450"/>
            <a:r>
              <a:rPr lang="en-US" sz="1200" dirty="0"/>
              <a:t>Finally, the script utilizes multiprocessing to train the model with varying numbers of CPU cores, iterating through different core configurations to optimize performance.</a:t>
            </a:r>
          </a:p>
        </p:txBody>
      </p:sp>
    </p:spTree>
    <p:extLst>
      <p:ext uri="{BB962C8B-B14F-4D97-AF65-F5344CB8AC3E}">
        <p14:creationId xmlns:p14="http://schemas.microsoft.com/office/powerpoint/2010/main" val="1033803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9"/>
          <p:cNvSpPr txBox="1">
            <a:spLocks noGrp="1"/>
          </p:cNvSpPr>
          <p:nvPr>
            <p:ph type="title"/>
          </p:nvPr>
        </p:nvSpPr>
        <p:spPr>
          <a:xfrm>
            <a:off x="343173" y="1496875"/>
            <a:ext cx="5369306" cy="167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Tahoma" panose="020B0604030504040204" pitchFamily="34" charset="0"/>
                <a:ea typeface="Tahoma" panose="020B0604030504040204" pitchFamily="34" charset="0"/>
                <a:cs typeface="Tahoma" panose="020B0604030504040204" pitchFamily="34" charset="0"/>
              </a:rPr>
              <a:t>Analysis &amp; Results</a:t>
            </a:r>
            <a:endParaRPr dirty="0">
              <a:latin typeface="Tahoma" panose="020B0604030504040204" pitchFamily="34" charset="0"/>
              <a:ea typeface="Tahoma" panose="020B0604030504040204" pitchFamily="34" charset="0"/>
              <a:cs typeface="Tahoma" panose="020B0604030504040204" pitchFamily="34" charset="0"/>
            </a:endParaRPr>
          </a:p>
        </p:txBody>
      </p:sp>
      <p:sp>
        <p:nvSpPr>
          <p:cNvPr id="295" name="Google Shape;295;p29"/>
          <p:cNvSpPr txBox="1">
            <a:spLocks noGrp="1"/>
          </p:cNvSpPr>
          <p:nvPr>
            <p:ph type="title" idx="2"/>
          </p:nvPr>
        </p:nvSpPr>
        <p:spPr>
          <a:xfrm>
            <a:off x="5073426" y="1165434"/>
            <a:ext cx="15669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Tahoma" panose="020B0604030504040204" pitchFamily="34" charset="0"/>
                <a:ea typeface="Tahoma" panose="020B0604030504040204" pitchFamily="34" charset="0"/>
                <a:cs typeface="Tahoma" panose="020B0604030504040204" pitchFamily="34" charset="0"/>
              </a:rPr>
              <a:t>04</a:t>
            </a:r>
            <a:endParaRPr dirty="0">
              <a:latin typeface="Tahoma" panose="020B0604030504040204" pitchFamily="34" charset="0"/>
              <a:ea typeface="Tahoma" panose="020B0604030504040204" pitchFamily="34" charset="0"/>
              <a:cs typeface="Tahoma" panose="020B0604030504040204" pitchFamily="34" charset="0"/>
            </a:endParaRPr>
          </a:p>
        </p:txBody>
      </p:sp>
      <p:cxnSp>
        <p:nvCxnSpPr>
          <p:cNvPr id="297" name="Google Shape;297;p29"/>
          <p:cNvCxnSpPr/>
          <p:nvPr/>
        </p:nvCxnSpPr>
        <p:spPr>
          <a:xfrm>
            <a:off x="5463207" y="1156317"/>
            <a:ext cx="2700" cy="2224200"/>
          </a:xfrm>
          <a:prstGeom prst="straightConnector1">
            <a:avLst/>
          </a:prstGeom>
          <a:noFill/>
          <a:ln w="9525" cap="flat" cmpd="sng">
            <a:solidFill>
              <a:schemeClr val="dk1"/>
            </a:solidFill>
            <a:prstDash val="solid"/>
            <a:round/>
            <a:headEnd type="none" w="med" len="med"/>
            <a:tailEnd type="none" w="med" len="med"/>
          </a:ln>
        </p:spPr>
      </p:cxnSp>
      <p:grpSp>
        <p:nvGrpSpPr>
          <p:cNvPr id="299" name="Google Shape;299;p29"/>
          <p:cNvGrpSpPr/>
          <p:nvPr/>
        </p:nvGrpSpPr>
        <p:grpSpPr>
          <a:xfrm>
            <a:off x="7344946" y="3568450"/>
            <a:ext cx="2171667" cy="247650"/>
            <a:chOff x="1962150" y="714375"/>
            <a:chExt cx="4333800" cy="247650"/>
          </a:xfrm>
        </p:grpSpPr>
        <p:cxnSp>
          <p:nvCxnSpPr>
            <p:cNvPr id="300" name="Google Shape;300;p29"/>
            <p:cNvCxnSpPr/>
            <p:nvPr/>
          </p:nvCxnSpPr>
          <p:spPr>
            <a:xfrm>
              <a:off x="1962150" y="7143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301" name="Google Shape;301;p29"/>
            <p:cNvCxnSpPr/>
            <p:nvPr/>
          </p:nvCxnSpPr>
          <p:spPr>
            <a:xfrm>
              <a:off x="2076450" y="79692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302" name="Google Shape;302;p29"/>
            <p:cNvCxnSpPr/>
            <p:nvPr/>
          </p:nvCxnSpPr>
          <p:spPr>
            <a:xfrm>
              <a:off x="1962150" y="8794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303" name="Google Shape;303;p29"/>
            <p:cNvCxnSpPr/>
            <p:nvPr/>
          </p:nvCxnSpPr>
          <p:spPr>
            <a:xfrm>
              <a:off x="2076450" y="962025"/>
              <a:ext cx="4219500" cy="0"/>
            </a:xfrm>
            <a:prstGeom prst="straightConnector1">
              <a:avLst/>
            </a:prstGeom>
            <a:noFill/>
            <a:ln w="9525" cap="flat" cmpd="sng">
              <a:solidFill>
                <a:schemeClr val="dk1"/>
              </a:solidFill>
              <a:prstDash val="solid"/>
              <a:round/>
              <a:headEnd type="none" w="med" len="med"/>
              <a:tailEnd type="none" w="med" len="med"/>
            </a:ln>
          </p:spPr>
        </p:cxnSp>
      </p:grpSp>
      <p:grpSp>
        <p:nvGrpSpPr>
          <p:cNvPr id="304" name="Google Shape;304;p29"/>
          <p:cNvGrpSpPr/>
          <p:nvPr/>
        </p:nvGrpSpPr>
        <p:grpSpPr>
          <a:xfrm rot="5400000">
            <a:off x="207653" y="688857"/>
            <a:ext cx="1796793" cy="247650"/>
            <a:chOff x="1962150" y="714375"/>
            <a:chExt cx="4333800" cy="247650"/>
          </a:xfrm>
        </p:grpSpPr>
        <p:cxnSp>
          <p:nvCxnSpPr>
            <p:cNvPr id="305" name="Google Shape;305;p29"/>
            <p:cNvCxnSpPr/>
            <p:nvPr/>
          </p:nvCxnSpPr>
          <p:spPr>
            <a:xfrm>
              <a:off x="1962150" y="7143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306" name="Google Shape;306;p29"/>
            <p:cNvCxnSpPr/>
            <p:nvPr/>
          </p:nvCxnSpPr>
          <p:spPr>
            <a:xfrm>
              <a:off x="2076450" y="79692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307" name="Google Shape;307;p29"/>
            <p:cNvCxnSpPr/>
            <p:nvPr/>
          </p:nvCxnSpPr>
          <p:spPr>
            <a:xfrm>
              <a:off x="1962150" y="8794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308" name="Google Shape;308;p29"/>
            <p:cNvCxnSpPr/>
            <p:nvPr/>
          </p:nvCxnSpPr>
          <p:spPr>
            <a:xfrm>
              <a:off x="2076450" y="962025"/>
              <a:ext cx="4219500" cy="0"/>
            </a:xfrm>
            <a:prstGeom prst="straightConnector1">
              <a:avLst/>
            </a:prstGeom>
            <a:noFill/>
            <a:ln w="9525" cap="flat" cmpd="sng">
              <a:solidFill>
                <a:schemeClr val="dk1"/>
              </a:solidFill>
              <a:prstDash val="solid"/>
              <a:round/>
              <a:headEnd type="none" w="med" len="med"/>
              <a:tailEnd type="none" w="med" len="med"/>
            </a:ln>
          </p:spPr>
        </p:cxnSp>
      </p:grpSp>
      <p:pic>
        <p:nvPicPr>
          <p:cNvPr id="3" name="Google Shape;355;p34">
            <a:extLst>
              <a:ext uri="{FF2B5EF4-FFF2-40B4-BE49-F238E27FC236}">
                <a16:creationId xmlns:a16="http://schemas.microsoft.com/office/drawing/2014/main" id="{B39C6A01-38F9-CF02-AD8A-3015C0A65ADC}"/>
              </a:ext>
            </a:extLst>
          </p:cNvPr>
          <p:cNvPicPr preferRelativeResize="0"/>
          <p:nvPr/>
        </p:nvPicPr>
        <p:blipFill>
          <a:blip r:embed="rId3">
            <a:alphaModFix/>
          </a:blip>
          <a:stretch>
            <a:fillRect/>
          </a:stretch>
        </p:blipFill>
        <p:spPr>
          <a:xfrm>
            <a:off x="4572000" y="2016352"/>
            <a:ext cx="4228827" cy="3363504"/>
          </a:xfrm>
          <a:prstGeom prst="rect">
            <a:avLst/>
          </a:prstGeom>
          <a:noFill/>
          <a:ln>
            <a:noFill/>
          </a:ln>
        </p:spPr>
      </p:pic>
    </p:spTree>
    <p:extLst>
      <p:ext uri="{BB962C8B-B14F-4D97-AF65-F5344CB8AC3E}">
        <p14:creationId xmlns:p14="http://schemas.microsoft.com/office/powerpoint/2010/main" val="2645753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0"/>
          <p:cNvSpPr txBox="1">
            <a:spLocks noGrp="1"/>
          </p:cNvSpPr>
          <p:nvPr>
            <p:ph type="title"/>
          </p:nvPr>
        </p:nvSpPr>
        <p:spPr>
          <a:xfrm>
            <a:off x="720000" y="321272"/>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ahoma" panose="020B0604030504040204" pitchFamily="34" charset="0"/>
                <a:ea typeface="Tahoma" panose="020B0604030504040204" pitchFamily="34" charset="0"/>
                <a:cs typeface="Tahoma" panose="020B0604030504040204" pitchFamily="34" charset="0"/>
              </a:rPr>
              <a:t>Training &amp; Validation Loss</a:t>
            </a:r>
            <a:endParaRPr dirty="0">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a:extLst>
              <a:ext uri="{FF2B5EF4-FFF2-40B4-BE49-F238E27FC236}">
                <a16:creationId xmlns:a16="http://schemas.microsoft.com/office/drawing/2014/main" id="{416E544F-A960-D7CA-EBBE-52F511FA2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9802" y="1089630"/>
            <a:ext cx="4904395" cy="3258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113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3CE2C-A272-C196-20C4-F31EEDD4A5A3}"/>
              </a:ext>
            </a:extLst>
          </p:cNvPr>
          <p:cNvSpPr>
            <a:spLocks noGrp="1"/>
          </p:cNvSpPr>
          <p:nvPr>
            <p:ph type="title"/>
          </p:nvPr>
        </p:nvSpPr>
        <p:spPr/>
        <p:txBody>
          <a:bodyPr/>
          <a:lstStyle/>
          <a:p>
            <a:r>
              <a:rPr lang="en-US" dirty="0"/>
              <a:t>Multiprocessing</a:t>
            </a:r>
          </a:p>
        </p:txBody>
      </p:sp>
      <p:sp>
        <p:nvSpPr>
          <p:cNvPr id="3" name="Subtitle 2">
            <a:extLst>
              <a:ext uri="{FF2B5EF4-FFF2-40B4-BE49-F238E27FC236}">
                <a16:creationId xmlns:a16="http://schemas.microsoft.com/office/drawing/2014/main" id="{63490340-F95C-1803-3275-16854AEB13FA}"/>
              </a:ext>
            </a:extLst>
          </p:cNvPr>
          <p:cNvSpPr>
            <a:spLocks noGrp="1"/>
          </p:cNvSpPr>
          <p:nvPr>
            <p:ph type="subTitle" idx="1"/>
          </p:nvPr>
        </p:nvSpPr>
        <p:spPr/>
        <p:txBody>
          <a:bodyPr/>
          <a:lstStyle/>
          <a:p>
            <a:endParaRPr lang="en-US"/>
          </a:p>
        </p:txBody>
      </p:sp>
      <p:sp>
        <p:nvSpPr>
          <p:cNvPr id="4" name="Picture Placeholder 3">
            <a:extLst>
              <a:ext uri="{FF2B5EF4-FFF2-40B4-BE49-F238E27FC236}">
                <a16:creationId xmlns:a16="http://schemas.microsoft.com/office/drawing/2014/main" id="{C11DE7BB-F99F-E283-BB3A-F6090F284A90}"/>
              </a:ext>
            </a:extLst>
          </p:cNvPr>
          <p:cNvSpPr>
            <a:spLocks noGrp="1"/>
          </p:cNvSpPr>
          <p:nvPr>
            <p:ph type="pic" idx="2"/>
          </p:nvPr>
        </p:nvSpPr>
        <p:spPr/>
        <p:txBody>
          <a:bodyPr/>
          <a:lstStyle/>
          <a:p>
            <a:endParaRPr lang="en-US"/>
          </a:p>
        </p:txBody>
      </p:sp>
      <p:pic>
        <p:nvPicPr>
          <p:cNvPr id="4098" name="Picture 2">
            <a:extLst>
              <a:ext uri="{FF2B5EF4-FFF2-40B4-BE49-F238E27FC236}">
                <a16:creationId xmlns:a16="http://schemas.microsoft.com/office/drawing/2014/main" id="{84850191-6DCD-AD5B-E3A2-89BE1CB5B3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475" y="1458931"/>
            <a:ext cx="7886797" cy="2598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81653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0"/>
          <p:cNvSpPr txBox="1">
            <a:spLocks noGrp="1"/>
          </p:cNvSpPr>
          <p:nvPr>
            <p:ph type="title"/>
          </p:nvPr>
        </p:nvSpPr>
        <p:spPr>
          <a:xfrm>
            <a:off x="720000" y="321272"/>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ahoma" panose="020B0604030504040204" pitchFamily="34" charset="0"/>
                <a:ea typeface="Tahoma" panose="020B0604030504040204" pitchFamily="34" charset="0"/>
                <a:cs typeface="Tahoma" panose="020B0604030504040204" pitchFamily="34" charset="0"/>
              </a:rPr>
              <a:t>Model Development</a:t>
            </a:r>
            <a:endParaRPr dirty="0">
              <a:latin typeface="Tahoma" panose="020B0604030504040204" pitchFamily="34" charset="0"/>
              <a:ea typeface="Tahoma" panose="020B0604030504040204" pitchFamily="34" charset="0"/>
              <a:cs typeface="Tahoma" panose="020B0604030504040204" pitchFamily="34" charset="0"/>
            </a:endParaRPr>
          </a:p>
        </p:txBody>
      </p:sp>
      <p:sp>
        <p:nvSpPr>
          <p:cNvPr id="314" name="Google Shape;314;p30"/>
          <p:cNvSpPr txBox="1">
            <a:spLocks noGrp="1"/>
          </p:cNvSpPr>
          <p:nvPr>
            <p:ph type="subTitle" idx="1"/>
          </p:nvPr>
        </p:nvSpPr>
        <p:spPr>
          <a:xfrm>
            <a:off x="710473" y="893971"/>
            <a:ext cx="7720425" cy="2096735"/>
          </a:xfrm>
          <a:prstGeom prst="rect">
            <a:avLst/>
          </a:prstGeom>
        </p:spPr>
        <p:txBody>
          <a:bodyPr spcFirstLastPara="1" wrap="square" lIns="91425" tIns="91425" rIns="91425" bIns="91425" anchor="t" anchorCtr="0">
            <a:noAutofit/>
          </a:bodyPr>
          <a:lstStyle/>
          <a:p>
            <a:pPr marL="171450" indent="-171450"/>
            <a:r>
              <a:rPr lang="en-US" sz="1200" dirty="0"/>
              <a:t>Evaluation:</a:t>
            </a:r>
          </a:p>
          <a:p>
            <a:pPr marL="285750" indent="-285750">
              <a:buFont typeface="Courier New" panose="02070309020205020404" pitchFamily="49" charset="0"/>
              <a:buChar char="o"/>
            </a:pPr>
            <a:r>
              <a:rPr lang="en-US" sz="1200" dirty="0"/>
              <a:t>The CNN model undergoes evaluation on both validation and test datasets after training. </a:t>
            </a:r>
          </a:p>
          <a:p>
            <a:pPr marL="285750" indent="-285750">
              <a:buFont typeface="Courier New" panose="02070309020205020404" pitchFamily="49" charset="0"/>
              <a:buChar char="o"/>
            </a:pPr>
            <a:r>
              <a:rPr lang="en-US" sz="1200" dirty="0"/>
              <a:t>The process involves iterating over the data loader, computing the model's predictions, and comparing them with ground truth labels to calculate accuracy.</a:t>
            </a:r>
          </a:p>
          <a:p>
            <a:pPr marL="285750" indent="-285750">
              <a:buFont typeface="Courier New" panose="02070309020205020404" pitchFamily="49" charset="0"/>
              <a:buChar char="o"/>
            </a:pPr>
            <a:endParaRPr lang="en-US" sz="1200" dirty="0"/>
          </a:p>
          <a:p>
            <a:pPr marL="171450" indent="-171450"/>
            <a:r>
              <a:rPr lang="en-US" sz="1200" dirty="0"/>
              <a:t>Results:</a:t>
            </a:r>
          </a:p>
          <a:p>
            <a:pPr marL="285750" indent="-285750">
              <a:buFont typeface="Courier New" panose="02070309020205020404" pitchFamily="49" charset="0"/>
              <a:buChar char="o"/>
            </a:pPr>
            <a:r>
              <a:rPr lang="en-US" sz="1200" dirty="0"/>
              <a:t>The model achieved promising results in classification accuracy, with test accuracy measuring at 74.20% and validation accuracy at 69.00%. </a:t>
            </a:r>
          </a:p>
        </p:txBody>
      </p:sp>
    </p:spTree>
    <p:extLst>
      <p:ext uri="{BB962C8B-B14F-4D97-AF65-F5344CB8AC3E}">
        <p14:creationId xmlns:p14="http://schemas.microsoft.com/office/powerpoint/2010/main" val="10606824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ahoma" panose="020B0604030504040204" pitchFamily="34" charset="0"/>
                <a:ea typeface="Tahoma" panose="020B0604030504040204" pitchFamily="34" charset="0"/>
                <a:cs typeface="Tahoma" panose="020B0604030504040204" pitchFamily="34" charset="0"/>
              </a:rPr>
              <a:t>Conclusion</a:t>
            </a:r>
            <a:endParaRPr dirty="0">
              <a:latin typeface="Tahoma" panose="020B0604030504040204" pitchFamily="34" charset="0"/>
              <a:ea typeface="Tahoma" panose="020B0604030504040204" pitchFamily="34" charset="0"/>
              <a:cs typeface="Tahoma" panose="020B0604030504040204" pitchFamily="34" charset="0"/>
            </a:endParaRPr>
          </a:p>
        </p:txBody>
      </p:sp>
      <p:sp>
        <p:nvSpPr>
          <p:cNvPr id="472" name="Google Shape;472;p40"/>
          <p:cNvSpPr txBox="1">
            <a:spLocks noGrp="1"/>
          </p:cNvSpPr>
          <p:nvPr>
            <p:ph type="body" idx="1"/>
          </p:nvPr>
        </p:nvSpPr>
        <p:spPr>
          <a:xfrm>
            <a:off x="720000" y="1017725"/>
            <a:ext cx="7704000" cy="1237311"/>
          </a:xfrm>
          <a:prstGeom prst="rect">
            <a:avLst/>
          </a:prstGeom>
        </p:spPr>
        <p:txBody>
          <a:bodyPr spcFirstLastPara="1" wrap="square" lIns="91425" tIns="91425" rIns="91425" bIns="91425" anchor="t" anchorCtr="0">
            <a:noAutofit/>
          </a:bodyPr>
          <a:lstStyle/>
          <a:p>
            <a:pPr marL="171450" indent="-171450"/>
            <a:r>
              <a:rPr lang="en-US" b="0" i="0" u="none" strike="noStrike" dirty="0">
                <a:solidFill>
                  <a:srgbClr val="000000"/>
                </a:solidFill>
                <a:effectLst/>
                <a:latin typeface="-webkit-standard"/>
              </a:rPr>
              <a:t>The study demonstrates the use of efficient data processing techniques, such as parallel processing, to split a dataset into training, testing, and validation sets for machine learning models. </a:t>
            </a:r>
          </a:p>
          <a:p>
            <a:pPr marL="171450" indent="-171450"/>
            <a:r>
              <a:rPr lang="en-US" b="0" i="0" u="none" strike="noStrike" dirty="0">
                <a:solidFill>
                  <a:srgbClr val="000000"/>
                </a:solidFill>
                <a:effectLst/>
                <a:latin typeface="-webkit-standard"/>
              </a:rPr>
              <a:t>The results reveal performance gains achieved through parallelization, emphasizing the importance of optimization in large-scale data processing tasks. </a:t>
            </a:r>
          </a:p>
          <a:p>
            <a:pPr marL="171450" indent="-171450"/>
            <a:r>
              <a:rPr lang="en-US" b="0" i="0" u="none" strike="noStrike" dirty="0">
                <a:solidFill>
                  <a:srgbClr val="000000"/>
                </a:solidFill>
                <a:effectLst/>
                <a:latin typeface="-webkit-standard"/>
              </a:rPr>
              <a:t>This methodology is applied to train and evaluate CNN models using </a:t>
            </a:r>
            <a:r>
              <a:rPr lang="en-US" b="0" i="0" u="none" strike="noStrike" dirty="0" err="1">
                <a:solidFill>
                  <a:srgbClr val="000000"/>
                </a:solidFill>
                <a:effectLst/>
                <a:latin typeface="-webkit-standard"/>
              </a:rPr>
              <a:t>PyTorch</a:t>
            </a:r>
            <a:r>
              <a:rPr lang="en-US" b="0" i="0" u="none" strike="noStrike" dirty="0">
                <a:solidFill>
                  <a:srgbClr val="000000"/>
                </a:solidFill>
                <a:effectLst/>
                <a:latin typeface="-webkit-standard"/>
              </a:rPr>
              <a:t>, promoting reproducibility and further experimentation in computer vision.</a:t>
            </a:r>
          </a:p>
        </p:txBody>
      </p:sp>
      <p:grpSp>
        <p:nvGrpSpPr>
          <p:cNvPr id="478" name="Google Shape;478;p40"/>
          <p:cNvGrpSpPr/>
          <p:nvPr/>
        </p:nvGrpSpPr>
        <p:grpSpPr>
          <a:xfrm>
            <a:off x="4277800" y="2822750"/>
            <a:ext cx="4466149" cy="2320751"/>
            <a:chOff x="4334950" y="2771775"/>
            <a:chExt cx="4466149" cy="2320751"/>
          </a:xfrm>
        </p:grpSpPr>
        <p:pic>
          <p:nvPicPr>
            <p:cNvPr id="479" name="Google Shape;479;p40"/>
            <p:cNvPicPr preferRelativeResize="0"/>
            <p:nvPr/>
          </p:nvPicPr>
          <p:blipFill>
            <a:blip r:embed="rId3">
              <a:alphaModFix/>
            </a:blip>
            <a:stretch>
              <a:fillRect/>
            </a:stretch>
          </p:blipFill>
          <p:spPr>
            <a:xfrm>
              <a:off x="4334950" y="3046951"/>
              <a:ext cx="2567777" cy="1770390"/>
            </a:xfrm>
            <a:prstGeom prst="rect">
              <a:avLst/>
            </a:prstGeom>
            <a:noFill/>
            <a:ln>
              <a:noFill/>
            </a:ln>
          </p:spPr>
        </p:pic>
        <p:pic>
          <p:nvPicPr>
            <p:cNvPr id="480" name="Google Shape;480;p40"/>
            <p:cNvPicPr preferRelativeResize="0"/>
            <p:nvPr/>
          </p:nvPicPr>
          <p:blipFill>
            <a:blip r:embed="rId4">
              <a:alphaModFix/>
            </a:blip>
            <a:stretch>
              <a:fillRect/>
            </a:stretch>
          </p:blipFill>
          <p:spPr>
            <a:xfrm>
              <a:off x="5777627" y="2771775"/>
              <a:ext cx="3023473" cy="2320751"/>
            </a:xfrm>
            <a:prstGeom prst="rect">
              <a:avLst/>
            </a:prstGeom>
            <a:noFill/>
            <a:ln>
              <a:noFill/>
            </a:ln>
          </p:spPr>
        </p:pic>
      </p:grpSp>
      <p:sp>
        <p:nvSpPr>
          <p:cNvPr id="2" name="Google Shape;471;p40">
            <a:extLst>
              <a:ext uri="{FF2B5EF4-FFF2-40B4-BE49-F238E27FC236}">
                <a16:creationId xmlns:a16="http://schemas.microsoft.com/office/drawing/2014/main" id="{9D6A7DC2-3B66-AA98-4169-22308D1F2C3E}"/>
              </a:ext>
            </a:extLst>
          </p:cNvPr>
          <p:cNvSpPr txBox="1">
            <a:spLocks/>
          </p:cNvSpPr>
          <p:nvPr/>
        </p:nvSpPr>
        <p:spPr>
          <a:xfrm>
            <a:off x="720000" y="2112462"/>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900"/>
              <a:buFont typeface="Montserrat"/>
              <a:buNone/>
              <a:defRPr sz="29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9pPr>
          </a:lstStyle>
          <a:p>
            <a:r>
              <a:rPr lang="en-US" dirty="0">
                <a:latin typeface="Tahoma" panose="020B0604030504040204" pitchFamily="34" charset="0"/>
                <a:ea typeface="Tahoma" panose="020B0604030504040204" pitchFamily="34" charset="0"/>
                <a:cs typeface="Tahoma" panose="020B0604030504040204" pitchFamily="34" charset="0"/>
              </a:rPr>
              <a:t>References</a:t>
            </a:r>
          </a:p>
        </p:txBody>
      </p:sp>
      <p:sp>
        <p:nvSpPr>
          <p:cNvPr id="3" name="Google Shape;472;p40">
            <a:extLst>
              <a:ext uri="{FF2B5EF4-FFF2-40B4-BE49-F238E27FC236}">
                <a16:creationId xmlns:a16="http://schemas.microsoft.com/office/drawing/2014/main" id="{583BBF44-FDB1-C1CB-B62E-39551E6C772D}"/>
              </a:ext>
            </a:extLst>
          </p:cNvPr>
          <p:cNvSpPr txBox="1">
            <a:spLocks/>
          </p:cNvSpPr>
          <p:nvPr/>
        </p:nvSpPr>
        <p:spPr>
          <a:xfrm>
            <a:off x="720000" y="2683243"/>
            <a:ext cx="3667060" cy="18308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1"/>
              </a:buClr>
              <a:buSzPts val="1100"/>
              <a:buFont typeface="Nunito Light"/>
              <a:buChar char="●"/>
              <a:defRPr sz="1100" b="0" i="0" u="none" strike="noStrike" cap="none">
                <a:solidFill>
                  <a:schemeClr val="dk1"/>
                </a:solidFill>
                <a:latin typeface="DM Sans"/>
                <a:ea typeface="DM Sans"/>
                <a:cs typeface="DM Sans"/>
                <a:sym typeface="DM Sans"/>
              </a:defRPr>
            </a:lvl1pPr>
            <a:lvl2pPr marL="914400" marR="0" lvl="1" indent="-298450" algn="l" rtl="0">
              <a:lnSpc>
                <a:spcPct val="115000"/>
              </a:lnSpc>
              <a:spcBef>
                <a:spcPts val="0"/>
              </a:spcBef>
              <a:spcAft>
                <a:spcPts val="0"/>
              </a:spcAft>
              <a:buClr>
                <a:schemeClr val="dk1"/>
              </a:buClr>
              <a:buSzPts val="1100"/>
              <a:buFont typeface="Nunito Light"/>
              <a:buChar char="○"/>
              <a:defRPr sz="1100" b="0" i="0" u="none" strike="noStrike" cap="none">
                <a:solidFill>
                  <a:schemeClr val="dk1"/>
                </a:solidFill>
                <a:latin typeface="DM Sans"/>
                <a:ea typeface="DM Sans"/>
                <a:cs typeface="DM Sans"/>
                <a:sym typeface="DM Sans"/>
              </a:defRPr>
            </a:lvl2pPr>
            <a:lvl3pPr marL="1371600" marR="0" lvl="2" indent="-298450" algn="l" rtl="0">
              <a:lnSpc>
                <a:spcPct val="115000"/>
              </a:lnSpc>
              <a:spcBef>
                <a:spcPts val="0"/>
              </a:spcBef>
              <a:spcAft>
                <a:spcPts val="0"/>
              </a:spcAft>
              <a:buClr>
                <a:schemeClr val="dk1"/>
              </a:buClr>
              <a:buSzPts val="1100"/>
              <a:buFont typeface="Nunito Light"/>
              <a:buChar char="■"/>
              <a:defRPr sz="1100" b="0" i="0" u="none" strike="noStrike" cap="none">
                <a:solidFill>
                  <a:schemeClr val="dk1"/>
                </a:solidFill>
                <a:latin typeface="DM Sans"/>
                <a:ea typeface="DM Sans"/>
                <a:cs typeface="DM Sans"/>
                <a:sym typeface="DM Sans"/>
              </a:defRPr>
            </a:lvl3pPr>
            <a:lvl4pPr marL="1828800" marR="0" lvl="3" indent="-298450" algn="l" rtl="0">
              <a:lnSpc>
                <a:spcPct val="115000"/>
              </a:lnSpc>
              <a:spcBef>
                <a:spcPts val="0"/>
              </a:spcBef>
              <a:spcAft>
                <a:spcPts val="0"/>
              </a:spcAft>
              <a:buClr>
                <a:schemeClr val="dk1"/>
              </a:buClr>
              <a:buSzPts val="1100"/>
              <a:buFont typeface="Nunito Light"/>
              <a:buChar char="●"/>
              <a:defRPr sz="1100" b="0" i="0" u="none" strike="noStrike" cap="none">
                <a:solidFill>
                  <a:schemeClr val="dk1"/>
                </a:solidFill>
                <a:latin typeface="DM Sans"/>
                <a:ea typeface="DM Sans"/>
                <a:cs typeface="DM Sans"/>
                <a:sym typeface="DM Sans"/>
              </a:defRPr>
            </a:lvl4pPr>
            <a:lvl5pPr marL="2286000" marR="0" lvl="4" indent="-298450" algn="l" rtl="0">
              <a:lnSpc>
                <a:spcPct val="115000"/>
              </a:lnSpc>
              <a:spcBef>
                <a:spcPts val="0"/>
              </a:spcBef>
              <a:spcAft>
                <a:spcPts val="0"/>
              </a:spcAft>
              <a:buClr>
                <a:schemeClr val="dk1"/>
              </a:buClr>
              <a:buSzPts val="1100"/>
              <a:buFont typeface="Nunito Light"/>
              <a:buChar char="○"/>
              <a:defRPr sz="1100" b="0" i="0" u="none" strike="noStrike" cap="none">
                <a:solidFill>
                  <a:schemeClr val="dk1"/>
                </a:solidFill>
                <a:latin typeface="DM Sans"/>
                <a:ea typeface="DM Sans"/>
                <a:cs typeface="DM Sans"/>
                <a:sym typeface="DM Sans"/>
              </a:defRPr>
            </a:lvl5pPr>
            <a:lvl6pPr marL="2743200" marR="0" lvl="5" indent="-298450" algn="l" rtl="0">
              <a:lnSpc>
                <a:spcPct val="115000"/>
              </a:lnSpc>
              <a:spcBef>
                <a:spcPts val="0"/>
              </a:spcBef>
              <a:spcAft>
                <a:spcPts val="0"/>
              </a:spcAft>
              <a:buClr>
                <a:schemeClr val="dk1"/>
              </a:buClr>
              <a:buSzPts val="1100"/>
              <a:buFont typeface="Nunito Light"/>
              <a:buChar char="■"/>
              <a:defRPr sz="1100" b="0" i="0" u="none" strike="noStrike" cap="none">
                <a:solidFill>
                  <a:schemeClr val="dk1"/>
                </a:solidFill>
                <a:latin typeface="DM Sans"/>
                <a:ea typeface="DM Sans"/>
                <a:cs typeface="DM Sans"/>
                <a:sym typeface="DM Sans"/>
              </a:defRPr>
            </a:lvl6pPr>
            <a:lvl7pPr marL="3200400" marR="0" lvl="6" indent="-298450" algn="l" rtl="0">
              <a:lnSpc>
                <a:spcPct val="115000"/>
              </a:lnSpc>
              <a:spcBef>
                <a:spcPts val="0"/>
              </a:spcBef>
              <a:spcAft>
                <a:spcPts val="0"/>
              </a:spcAft>
              <a:buClr>
                <a:schemeClr val="dk1"/>
              </a:buClr>
              <a:buSzPts val="1100"/>
              <a:buFont typeface="Nunito Light"/>
              <a:buChar char="●"/>
              <a:defRPr sz="1100" b="0" i="0" u="none" strike="noStrike" cap="none">
                <a:solidFill>
                  <a:schemeClr val="dk1"/>
                </a:solidFill>
                <a:latin typeface="DM Sans"/>
                <a:ea typeface="DM Sans"/>
                <a:cs typeface="DM Sans"/>
                <a:sym typeface="DM Sans"/>
              </a:defRPr>
            </a:lvl7pPr>
            <a:lvl8pPr marL="3657600" marR="0" lvl="7" indent="-298450" algn="l" rtl="0">
              <a:lnSpc>
                <a:spcPct val="115000"/>
              </a:lnSpc>
              <a:spcBef>
                <a:spcPts val="0"/>
              </a:spcBef>
              <a:spcAft>
                <a:spcPts val="0"/>
              </a:spcAft>
              <a:buClr>
                <a:schemeClr val="dk1"/>
              </a:buClr>
              <a:buSzPts val="1100"/>
              <a:buFont typeface="Nunito Light"/>
              <a:buChar char="○"/>
              <a:defRPr sz="1100" b="0" i="0" u="none" strike="noStrike" cap="none">
                <a:solidFill>
                  <a:schemeClr val="dk1"/>
                </a:solidFill>
                <a:latin typeface="DM Sans"/>
                <a:ea typeface="DM Sans"/>
                <a:cs typeface="DM Sans"/>
                <a:sym typeface="DM Sans"/>
              </a:defRPr>
            </a:lvl8pPr>
            <a:lvl9pPr marL="4114800" marR="0" lvl="8" indent="-298450" algn="l" rtl="0">
              <a:lnSpc>
                <a:spcPct val="115000"/>
              </a:lnSpc>
              <a:spcBef>
                <a:spcPts val="0"/>
              </a:spcBef>
              <a:spcAft>
                <a:spcPts val="0"/>
              </a:spcAft>
              <a:buClr>
                <a:schemeClr val="dk1"/>
              </a:buClr>
              <a:buSzPts val="1100"/>
              <a:buFont typeface="Nunito Light"/>
              <a:buChar char="■"/>
              <a:defRPr sz="1100" b="0" i="0" u="none" strike="noStrike" cap="none">
                <a:solidFill>
                  <a:schemeClr val="dk1"/>
                </a:solidFill>
                <a:latin typeface="DM Sans"/>
                <a:ea typeface="DM Sans"/>
                <a:cs typeface="DM Sans"/>
                <a:sym typeface="DM Sans"/>
              </a:defRPr>
            </a:lvl9pPr>
          </a:lstStyle>
          <a:p>
            <a:pPr marL="171450" indent="-171450"/>
            <a:r>
              <a:rPr lang="en-US" dirty="0"/>
              <a:t>Kaggle Car Dataset: </a:t>
            </a:r>
            <a:r>
              <a:rPr lang="en-US" dirty="0">
                <a:hlinkClick r:id="rId5"/>
              </a:rPr>
              <a:t>https://www.kaggle.com/datasets/renancostaalencar/compcars/data</a:t>
            </a:r>
            <a:endParaRPr lang="en-US" dirty="0"/>
          </a:p>
          <a:p>
            <a:pPr marL="171450" indent="-171450"/>
            <a:r>
              <a:rPr lang="en-US" dirty="0"/>
              <a:t>Kaggle </a:t>
            </a:r>
            <a:r>
              <a:rPr lang="en-US" dirty="0" err="1"/>
              <a:t>Jupyter</a:t>
            </a:r>
            <a:r>
              <a:rPr lang="en-US" dirty="0"/>
              <a:t> Notebook: </a:t>
            </a:r>
            <a:r>
              <a:rPr lang="en-US" dirty="0">
                <a:hlinkClick r:id="rId6"/>
              </a:rPr>
              <a:t>https://www.kaggle.com/code/kitaiskypanda/mcs-data-mining</a:t>
            </a:r>
            <a:r>
              <a:rPr lang="en-US" dirty="0"/>
              <a:t> </a:t>
            </a:r>
          </a:p>
          <a:p>
            <a:pPr marL="171450" indent="-171450"/>
            <a:r>
              <a:rPr lang="en-US" dirty="0"/>
              <a:t>ResNet50 Documentation: </a:t>
            </a:r>
            <a:r>
              <a:rPr lang="en-US" dirty="0">
                <a:hlinkClick r:id="rId7"/>
              </a:rPr>
              <a:t>https://pytorch.org/vision/main/models/generated/torchvision.models.resnet50.html</a:t>
            </a:r>
            <a:r>
              <a:rPr lang="en-US" dirty="0"/>
              <a:t> </a:t>
            </a:r>
          </a:p>
          <a:p>
            <a:pPr marL="171450" indent="-171450"/>
            <a:r>
              <a:rPr lang="en-US" dirty="0" err="1"/>
              <a:t>ResNet</a:t>
            </a:r>
            <a:r>
              <a:rPr lang="en-US" dirty="0"/>
              <a:t> GitHub: </a:t>
            </a:r>
            <a:r>
              <a:rPr lang="en-US" dirty="0">
                <a:hlinkClick r:id="rId8"/>
              </a:rPr>
              <a:t>https://github.com/pytorch/vision/blob/main/torchvision/models/resnet.py</a:t>
            </a:r>
            <a:r>
              <a:rPr lang="en-US" dirty="0"/>
              <a:t> </a:t>
            </a:r>
          </a:p>
          <a:p>
            <a:pPr marL="171450" indent="-171450"/>
            <a:endParaRPr lang="en-US" dirty="0"/>
          </a:p>
          <a:p>
            <a:pPr marL="0" indent="0">
              <a:buFont typeface="Nunito Light"/>
              <a:buNone/>
            </a:pP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 name="Google Shape;442;p38">
            <a:extLst>
              <a:ext uri="{FF2B5EF4-FFF2-40B4-BE49-F238E27FC236}">
                <a16:creationId xmlns:a16="http://schemas.microsoft.com/office/drawing/2014/main" id="{28F68310-45F9-989F-73C1-81D1F66A4DBD}"/>
              </a:ext>
            </a:extLst>
          </p:cNvPr>
          <p:cNvSpPr txBox="1">
            <a:spLocks noGrp="1"/>
          </p:cNvSpPr>
          <p:nvPr>
            <p:ph type="title"/>
          </p:nvPr>
        </p:nvSpPr>
        <p:spPr>
          <a:xfrm>
            <a:off x="841536" y="1725638"/>
            <a:ext cx="3428100" cy="98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latin typeface="Tahoma" panose="020B0604030504040204" pitchFamily="34" charset="0"/>
                <a:ea typeface="Tahoma" panose="020B0604030504040204" pitchFamily="34" charset="0"/>
                <a:cs typeface="Tahoma" panose="020B0604030504040204" pitchFamily="34" charset="0"/>
              </a:rPr>
              <a:t>Thanks!</a:t>
            </a:r>
            <a:endParaRPr sz="6000" dirty="0">
              <a:latin typeface="Tahoma" panose="020B0604030504040204" pitchFamily="34" charset="0"/>
              <a:ea typeface="Tahoma" panose="020B0604030504040204" pitchFamily="34" charset="0"/>
              <a:cs typeface="Tahoma" panose="020B0604030504040204" pitchFamily="34" charset="0"/>
            </a:endParaRPr>
          </a:p>
        </p:txBody>
      </p:sp>
      <p:pic>
        <p:nvPicPr>
          <p:cNvPr id="8" name="Google Shape;255;p26">
            <a:extLst>
              <a:ext uri="{FF2B5EF4-FFF2-40B4-BE49-F238E27FC236}">
                <a16:creationId xmlns:a16="http://schemas.microsoft.com/office/drawing/2014/main" id="{FF01112A-99D8-DDCD-B1F4-806E4DB74484}"/>
              </a:ext>
            </a:extLst>
          </p:cNvPr>
          <p:cNvPicPr preferRelativeResize="0"/>
          <p:nvPr/>
        </p:nvPicPr>
        <p:blipFill>
          <a:blip r:embed="rId3">
            <a:alphaModFix/>
          </a:blip>
          <a:stretch>
            <a:fillRect/>
          </a:stretch>
        </p:blipFill>
        <p:spPr>
          <a:xfrm>
            <a:off x="4133825" y="2709338"/>
            <a:ext cx="4652426" cy="2171726"/>
          </a:xfrm>
          <a:prstGeom prst="rect">
            <a:avLst/>
          </a:prstGeom>
          <a:noFill/>
          <a:ln>
            <a:noFill/>
          </a:ln>
        </p:spPr>
      </p:pic>
    </p:spTree>
    <p:extLst>
      <p:ext uri="{BB962C8B-B14F-4D97-AF65-F5344CB8AC3E}">
        <p14:creationId xmlns:p14="http://schemas.microsoft.com/office/powerpoint/2010/main" val="1654028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9"/>
          <p:cNvSpPr txBox="1">
            <a:spLocks noGrp="1"/>
          </p:cNvSpPr>
          <p:nvPr>
            <p:ph type="title"/>
          </p:nvPr>
        </p:nvSpPr>
        <p:spPr>
          <a:xfrm>
            <a:off x="4235875" y="1119138"/>
            <a:ext cx="4567988" cy="167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Tahoma" panose="020B0604030504040204" pitchFamily="34" charset="0"/>
                <a:ea typeface="Tahoma" panose="020B0604030504040204" pitchFamily="34" charset="0"/>
                <a:cs typeface="Tahoma" panose="020B0604030504040204" pitchFamily="34" charset="0"/>
              </a:rPr>
              <a:t>Introduction</a:t>
            </a:r>
            <a:endParaRPr dirty="0">
              <a:latin typeface="Tahoma" panose="020B0604030504040204" pitchFamily="34" charset="0"/>
              <a:ea typeface="Tahoma" panose="020B0604030504040204" pitchFamily="34" charset="0"/>
              <a:cs typeface="Tahoma" panose="020B0604030504040204" pitchFamily="34" charset="0"/>
            </a:endParaRPr>
          </a:p>
        </p:txBody>
      </p:sp>
      <p:sp>
        <p:nvSpPr>
          <p:cNvPr id="295" name="Google Shape;295;p29"/>
          <p:cNvSpPr txBox="1">
            <a:spLocks noGrp="1"/>
          </p:cNvSpPr>
          <p:nvPr>
            <p:ph type="title" idx="2"/>
          </p:nvPr>
        </p:nvSpPr>
        <p:spPr>
          <a:xfrm>
            <a:off x="2434625" y="1119150"/>
            <a:ext cx="15669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Tahoma" panose="020B0604030504040204" pitchFamily="34" charset="0"/>
                <a:ea typeface="Tahoma" panose="020B0604030504040204" pitchFamily="34" charset="0"/>
                <a:cs typeface="Tahoma" panose="020B0604030504040204" pitchFamily="34" charset="0"/>
              </a:rPr>
              <a:t>01</a:t>
            </a:r>
            <a:endParaRPr dirty="0">
              <a:latin typeface="Tahoma" panose="020B0604030504040204" pitchFamily="34" charset="0"/>
              <a:ea typeface="Tahoma" panose="020B0604030504040204" pitchFamily="34" charset="0"/>
              <a:cs typeface="Tahoma" panose="020B0604030504040204" pitchFamily="34" charset="0"/>
            </a:endParaRPr>
          </a:p>
        </p:txBody>
      </p:sp>
      <p:sp>
        <p:nvSpPr>
          <p:cNvPr id="296" name="Google Shape;296;p29"/>
          <p:cNvSpPr txBox="1">
            <a:spLocks noGrp="1"/>
          </p:cNvSpPr>
          <p:nvPr>
            <p:ph type="subTitle" idx="1"/>
          </p:nvPr>
        </p:nvSpPr>
        <p:spPr>
          <a:xfrm>
            <a:off x="4235875" y="2705113"/>
            <a:ext cx="41949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ahoma" panose="020B0604030504040204" pitchFamily="34" charset="0"/>
                <a:ea typeface="Tahoma" panose="020B0604030504040204" pitchFamily="34" charset="0"/>
                <a:cs typeface="Tahoma" panose="020B0604030504040204" pitchFamily="34" charset="0"/>
              </a:rPr>
              <a:t>Background, Motivation and Goal</a:t>
            </a:r>
            <a:endParaRPr dirty="0">
              <a:latin typeface="Tahoma" panose="020B0604030504040204" pitchFamily="34" charset="0"/>
              <a:ea typeface="Tahoma" panose="020B0604030504040204" pitchFamily="34" charset="0"/>
              <a:cs typeface="Tahoma" panose="020B0604030504040204" pitchFamily="34" charset="0"/>
            </a:endParaRPr>
          </a:p>
        </p:txBody>
      </p:sp>
      <p:cxnSp>
        <p:nvCxnSpPr>
          <p:cNvPr id="297" name="Google Shape;297;p29"/>
          <p:cNvCxnSpPr/>
          <p:nvPr/>
        </p:nvCxnSpPr>
        <p:spPr>
          <a:xfrm>
            <a:off x="4121575" y="1176190"/>
            <a:ext cx="2700" cy="2224200"/>
          </a:xfrm>
          <a:prstGeom prst="straightConnector1">
            <a:avLst/>
          </a:prstGeom>
          <a:noFill/>
          <a:ln w="9525" cap="flat" cmpd="sng">
            <a:solidFill>
              <a:schemeClr val="dk1"/>
            </a:solidFill>
            <a:prstDash val="solid"/>
            <a:round/>
            <a:headEnd type="none" w="med" len="med"/>
            <a:tailEnd type="none" w="med" len="med"/>
          </a:ln>
        </p:spPr>
      </p:cxnSp>
      <p:pic>
        <p:nvPicPr>
          <p:cNvPr id="298" name="Google Shape;298;p29"/>
          <p:cNvPicPr preferRelativeResize="0"/>
          <p:nvPr/>
        </p:nvPicPr>
        <p:blipFill>
          <a:blip r:embed="rId3">
            <a:alphaModFix/>
          </a:blip>
          <a:stretch>
            <a:fillRect/>
          </a:stretch>
        </p:blipFill>
        <p:spPr>
          <a:xfrm flipH="1">
            <a:off x="215222" y="2175901"/>
            <a:ext cx="3846328" cy="2013299"/>
          </a:xfrm>
          <a:prstGeom prst="rect">
            <a:avLst/>
          </a:prstGeom>
          <a:noFill/>
          <a:ln>
            <a:noFill/>
          </a:ln>
        </p:spPr>
      </p:pic>
      <p:grpSp>
        <p:nvGrpSpPr>
          <p:cNvPr id="299" name="Google Shape;299;p29"/>
          <p:cNvGrpSpPr/>
          <p:nvPr/>
        </p:nvGrpSpPr>
        <p:grpSpPr>
          <a:xfrm>
            <a:off x="7344946" y="3568450"/>
            <a:ext cx="2171667" cy="247650"/>
            <a:chOff x="1962150" y="714375"/>
            <a:chExt cx="4333800" cy="247650"/>
          </a:xfrm>
        </p:grpSpPr>
        <p:cxnSp>
          <p:nvCxnSpPr>
            <p:cNvPr id="300" name="Google Shape;300;p29"/>
            <p:cNvCxnSpPr/>
            <p:nvPr/>
          </p:nvCxnSpPr>
          <p:spPr>
            <a:xfrm>
              <a:off x="1962150" y="7143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301" name="Google Shape;301;p29"/>
            <p:cNvCxnSpPr/>
            <p:nvPr/>
          </p:nvCxnSpPr>
          <p:spPr>
            <a:xfrm>
              <a:off x="2076450" y="79692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302" name="Google Shape;302;p29"/>
            <p:cNvCxnSpPr/>
            <p:nvPr/>
          </p:nvCxnSpPr>
          <p:spPr>
            <a:xfrm>
              <a:off x="1962150" y="8794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303" name="Google Shape;303;p29"/>
            <p:cNvCxnSpPr/>
            <p:nvPr/>
          </p:nvCxnSpPr>
          <p:spPr>
            <a:xfrm>
              <a:off x="2076450" y="962025"/>
              <a:ext cx="4219500" cy="0"/>
            </a:xfrm>
            <a:prstGeom prst="straightConnector1">
              <a:avLst/>
            </a:prstGeom>
            <a:noFill/>
            <a:ln w="9525" cap="flat" cmpd="sng">
              <a:solidFill>
                <a:schemeClr val="dk1"/>
              </a:solidFill>
              <a:prstDash val="solid"/>
              <a:round/>
              <a:headEnd type="none" w="med" len="med"/>
              <a:tailEnd type="none" w="med" len="med"/>
            </a:ln>
          </p:spPr>
        </p:cxnSp>
      </p:grpSp>
      <p:grpSp>
        <p:nvGrpSpPr>
          <p:cNvPr id="304" name="Google Shape;304;p29"/>
          <p:cNvGrpSpPr/>
          <p:nvPr/>
        </p:nvGrpSpPr>
        <p:grpSpPr>
          <a:xfrm rot="5400000">
            <a:off x="207653" y="688857"/>
            <a:ext cx="1796793" cy="247650"/>
            <a:chOff x="1962150" y="714375"/>
            <a:chExt cx="4333800" cy="247650"/>
          </a:xfrm>
        </p:grpSpPr>
        <p:cxnSp>
          <p:nvCxnSpPr>
            <p:cNvPr id="305" name="Google Shape;305;p29"/>
            <p:cNvCxnSpPr/>
            <p:nvPr/>
          </p:nvCxnSpPr>
          <p:spPr>
            <a:xfrm>
              <a:off x="1962150" y="7143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306" name="Google Shape;306;p29"/>
            <p:cNvCxnSpPr/>
            <p:nvPr/>
          </p:nvCxnSpPr>
          <p:spPr>
            <a:xfrm>
              <a:off x="2076450" y="79692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307" name="Google Shape;307;p29"/>
            <p:cNvCxnSpPr/>
            <p:nvPr/>
          </p:nvCxnSpPr>
          <p:spPr>
            <a:xfrm>
              <a:off x="1962150" y="8794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308" name="Google Shape;308;p29"/>
            <p:cNvCxnSpPr/>
            <p:nvPr/>
          </p:nvCxnSpPr>
          <p:spPr>
            <a:xfrm>
              <a:off x="2076450" y="962025"/>
              <a:ext cx="42195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0"/>
          <p:cNvSpPr txBox="1">
            <a:spLocks noGrp="1"/>
          </p:cNvSpPr>
          <p:nvPr>
            <p:ph type="title"/>
          </p:nvPr>
        </p:nvSpPr>
        <p:spPr>
          <a:xfrm>
            <a:off x="710473" y="201650"/>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ahoma" panose="020B0604030504040204" pitchFamily="34" charset="0"/>
                <a:ea typeface="Tahoma" panose="020B0604030504040204" pitchFamily="34" charset="0"/>
                <a:cs typeface="Tahoma" panose="020B0604030504040204" pitchFamily="34" charset="0"/>
              </a:rPr>
              <a:t>Background</a:t>
            </a:r>
            <a:endParaRPr dirty="0">
              <a:latin typeface="Tahoma" panose="020B0604030504040204" pitchFamily="34" charset="0"/>
              <a:ea typeface="Tahoma" panose="020B0604030504040204" pitchFamily="34" charset="0"/>
              <a:cs typeface="Tahoma" panose="020B0604030504040204" pitchFamily="34" charset="0"/>
            </a:endParaRPr>
          </a:p>
        </p:txBody>
      </p:sp>
      <p:sp>
        <p:nvSpPr>
          <p:cNvPr id="314" name="Google Shape;314;p30"/>
          <p:cNvSpPr txBox="1">
            <a:spLocks noGrp="1"/>
          </p:cNvSpPr>
          <p:nvPr>
            <p:ph type="subTitle" idx="1"/>
          </p:nvPr>
        </p:nvSpPr>
        <p:spPr>
          <a:xfrm>
            <a:off x="710473" y="750118"/>
            <a:ext cx="7720425" cy="867266"/>
          </a:xfrm>
          <a:prstGeom prst="rect">
            <a:avLst/>
          </a:prstGeom>
        </p:spPr>
        <p:txBody>
          <a:bodyPr spcFirstLastPara="1" wrap="square" lIns="91425" tIns="91425" rIns="91425" bIns="91425" anchor="t" anchorCtr="0">
            <a:noAutofit/>
          </a:bodyPr>
          <a:lstStyle/>
          <a:p>
            <a:pPr marL="171450" indent="-171450"/>
            <a:r>
              <a:rPr lang="en-US" sz="1200" dirty="0">
                <a:latin typeface="Tahoma" panose="020B0604030504040204" pitchFamily="34" charset="0"/>
                <a:ea typeface="Tahoma" panose="020B0604030504040204" pitchFamily="34" charset="0"/>
                <a:cs typeface="Tahoma" panose="020B0604030504040204" pitchFamily="34" charset="0"/>
              </a:rPr>
              <a:t>In the age of rapid tech advancement, the automotive industry leads innovation, using deep learning to improve vehicle design, safety, and more. </a:t>
            </a:r>
          </a:p>
          <a:p>
            <a:pPr marL="171450" indent="-171450"/>
            <a:r>
              <a:rPr lang="en-US" sz="1200" dirty="0">
                <a:latin typeface="Tahoma" panose="020B0604030504040204" pitchFamily="34" charset="0"/>
                <a:ea typeface="Tahoma" panose="020B0604030504040204" pitchFamily="34" charset="0"/>
                <a:cs typeface="Tahoma" panose="020B0604030504040204" pitchFamily="34" charset="0"/>
              </a:rPr>
              <a:t>Identifying and categorizing cars accurately is key for applications like autonomous driving. Large datasets enable exploring deep learning's potential in car classification, driving further advancements.</a:t>
            </a:r>
            <a:endParaRPr sz="1200" dirty="0">
              <a:latin typeface="Tahoma" panose="020B0604030504040204" pitchFamily="34" charset="0"/>
              <a:ea typeface="Tahoma" panose="020B0604030504040204" pitchFamily="34" charset="0"/>
              <a:cs typeface="Tahoma" panose="020B0604030504040204" pitchFamily="34" charset="0"/>
            </a:endParaRPr>
          </a:p>
        </p:txBody>
      </p:sp>
      <p:sp>
        <p:nvSpPr>
          <p:cNvPr id="4" name="Google Shape;313;p30">
            <a:extLst>
              <a:ext uri="{FF2B5EF4-FFF2-40B4-BE49-F238E27FC236}">
                <a16:creationId xmlns:a16="http://schemas.microsoft.com/office/drawing/2014/main" id="{1C0F893D-E978-CC52-B38D-B0D086529D39}"/>
              </a:ext>
            </a:extLst>
          </p:cNvPr>
          <p:cNvSpPr txBox="1">
            <a:spLocks/>
          </p:cNvSpPr>
          <p:nvPr/>
        </p:nvSpPr>
        <p:spPr>
          <a:xfrm>
            <a:off x="720000" y="1682646"/>
            <a:ext cx="77109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900"/>
              <a:buFont typeface="Montserrat"/>
              <a:buNone/>
              <a:defRPr sz="29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9pPr>
          </a:lstStyle>
          <a:p>
            <a:r>
              <a:rPr lang="en-US" dirty="0">
                <a:latin typeface="Tahoma" panose="020B0604030504040204" pitchFamily="34" charset="0"/>
                <a:ea typeface="Tahoma" panose="020B0604030504040204" pitchFamily="34" charset="0"/>
                <a:cs typeface="Tahoma" panose="020B0604030504040204" pitchFamily="34" charset="0"/>
              </a:rPr>
              <a:t>Motivation</a:t>
            </a:r>
          </a:p>
        </p:txBody>
      </p:sp>
      <p:sp>
        <p:nvSpPr>
          <p:cNvPr id="5" name="Google Shape;314;p30">
            <a:extLst>
              <a:ext uri="{FF2B5EF4-FFF2-40B4-BE49-F238E27FC236}">
                <a16:creationId xmlns:a16="http://schemas.microsoft.com/office/drawing/2014/main" id="{7B2521E9-0612-6F2A-D25B-B220CDA2951F}"/>
              </a:ext>
            </a:extLst>
          </p:cNvPr>
          <p:cNvSpPr txBox="1">
            <a:spLocks/>
          </p:cNvSpPr>
          <p:nvPr/>
        </p:nvSpPr>
        <p:spPr>
          <a:xfrm>
            <a:off x="710473" y="2181331"/>
            <a:ext cx="7720425" cy="11398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600"/>
              <a:buFont typeface="Nunito Light"/>
              <a:buChar char="●"/>
              <a:defRPr sz="11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DM Sans"/>
                <a:ea typeface="DM Sans"/>
                <a:cs typeface="DM Sans"/>
                <a:sym typeface="DM Sans"/>
              </a:defRPr>
            </a:lvl9pPr>
          </a:lstStyle>
          <a:p>
            <a:pPr marL="171450" indent="-171450"/>
            <a:r>
              <a:rPr lang="en-US" sz="1200" dirty="0">
                <a:latin typeface="Tahoma" panose="020B0604030504040204" pitchFamily="34" charset="0"/>
                <a:ea typeface="Tahoma" panose="020B0604030504040204" pitchFamily="34" charset="0"/>
                <a:cs typeface="Tahoma" panose="020B0604030504040204" pitchFamily="34" charset="0"/>
              </a:rPr>
              <a:t>This research was inspired by the critical need for reliable car recognition technology in today's automotive landscape. </a:t>
            </a:r>
          </a:p>
          <a:p>
            <a:pPr marL="171450" indent="-171450"/>
            <a:r>
              <a:rPr lang="en-US" sz="1200" dirty="0">
                <a:latin typeface="Tahoma" panose="020B0604030504040204" pitchFamily="34" charset="0"/>
                <a:ea typeface="Tahoma" panose="020B0604030504040204" pitchFamily="34" charset="0"/>
                <a:cs typeface="Tahoma" panose="020B0604030504040204" pitchFamily="34" charset="0"/>
              </a:rPr>
              <a:t>With the rising number of vehicles on the road, there is a growing demand for systems capable of accurately identifying and categorizing cars in various real-world scenarios. </a:t>
            </a:r>
          </a:p>
          <a:p>
            <a:pPr marL="171450" indent="-171450"/>
            <a:r>
              <a:rPr lang="en-US" sz="1200" dirty="0">
                <a:latin typeface="Tahoma" panose="020B0604030504040204" pitchFamily="34" charset="0"/>
                <a:ea typeface="Tahoma" panose="020B0604030504040204" pitchFamily="34" charset="0"/>
                <a:cs typeface="Tahoma" panose="020B0604030504040204" pitchFamily="34" charset="0"/>
              </a:rPr>
              <a:t>These systems are essential for improving traffic flow, road safety, and advancing autonomous driving.</a:t>
            </a:r>
          </a:p>
        </p:txBody>
      </p:sp>
      <p:sp>
        <p:nvSpPr>
          <p:cNvPr id="6" name="Google Shape;313;p30">
            <a:extLst>
              <a:ext uri="{FF2B5EF4-FFF2-40B4-BE49-F238E27FC236}">
                <a16:creationId xmlns:a16="http://schemas.microsoft.com/office/drawing/2014/main" id="{6B0FB0A7-6F2E-C31D-8716-5A4C7F6A9695}"/>
              </a:ext>
            </a:extLst>
          </p:cNvPr>
          <p:cNvSpPr txBox="1">
            <a:spLocks/>
          </p:cNvSpPr>
          <p:nvPr/>
        </p:nvSpPr>
        <p:spPr>
          <a:xfrm>
            <a:off x="720000" y="3221412"/>
            <a:ext cx="77109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900"/>
              <a:buFont typeface="Montserrat"/>
              <a:buNone/>
              <a:defRPr sz="29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9pPr>
          </a:lstStyle>
          <a:p>
            <a:r>
              <a:rPr lang="en-US" dirty="0">
                <a:latin typeface="Tahoma" panose="020B0604030504040204" pitchFamily="34" charset="0"/>
                <a:ea typeface="Tahoma" panose="020B0604030504040204" pitchFamily="34" charset="0"/>
                <a:cs typeface="Tahoma" panose="020B0604030504040204" pitchFamily="34" charset="0"/>
              </a:rPr>
              <a:t>Goal</a:t>
            </a:r>
          </a:p>
        </p:txBody>
      </p:sp>
      <p:sp>
        <p:nvSpPr>
          <p:cNvPr id="7" name="Google Shape;314;p30">
            <a:extLst>
              <a:ext uri="{FF2B5EF4-FFF2-40B4-BE49-F238E27FC236}">
                <a16:creationId xmlns:a16="http://schemas.microsoft.com/office/drawing/2014/main" id="{87A0D8BA-F3AA-93CB-F041-C34F0531D81A}"/>
              </a:ext>
            </a:extLst>
          </p:cNvPr>
          <p:cNvSpPr txBox="1">
            <a:spLocks/>
          </p:cNvSpPr>
          <p:nvPr/>
        </p:nvSpPr>
        <p:spPr>
          <a:xfrm>
            <a:off x="700948" y="3711154"/>
            <a:ext cx="7720425" cy="11398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600"/>
              <a:buFont typeface="Nunito Light"/>
              <a:buChar char="●"/>
              <a:defRPr sz="11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DM Sans"/>
                <a:ea typeface="DM Sans"/>
                <a:cs typeface="DM Sans"/>
                <a:sym typeface="DM Sans"/>
              </a:defRPr>
            </a:lvl9pPr>
          </a:lstStyle>
          <a:p>
            <a:pPr marL="171450" indent="-171450"/>
            <a:r>
              <a:rPr lang="en-US" sz="1200" dirty="0">
                <a:latin typeface="Tahoma" panose="020B0604030504040204" pitchFamily="34" charset="0"/>
                <a:ea typeface="Tahoma" panose="020B0604030504040204" pitchFamily="34" charset="0"/>
                <a:cs typeface="Tahoma" panose="020B0604030504040204" pitchFamily="34" charset="0"/>
              </a:rPr>
              <a:t>To utilize advanced deep learning techniques for car model classification and implement parallelization methods for concurrent data processing, with the goal of minimizing preparation time and maximizing efficiency. </a:t>
            </a:r>
          </a:p>
          <a:p>
            <a:pPr marL="171450" indent="-171450"/>
            <a:r>
              <a:rPr lang="en-US" sz="1200" dirty="0">
                <a:latin typeface="Tahoma" panose="020B0604030504040204" pitchFamily="34" charset="0"/>
                <a:ea typeface="Tahoma" panose="020B0604030504040204" pitchFamily="34" charset="0"/>
                <a:cs typeface="Tahoma" panose="020B0604030504040204" pitchFamily="34" charset="0"/>
              </a:rPr>
              <a:t>To identify the optimal approach and parameters to achieve these objectives effectively.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9"/>
          <p:cNvSpPr txBox="1">
            <a:spLocks noGrp="1"/>
          </p:cNvSpPr>
          <p:nvPr>
            <p:ph type="title"/>
          </p:nvPr>
        </p:nvSpPr>
        <p:spPr>
          <a:xfrm>
            <a:off x="343173" y="1496875"/>
            <a:ext cx="5369306" cy="167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Tahoma" panose="020B0604030504040204" pitchFamily="34" charset="0"/>
                <a:ea typeface="Tahoma" panose="020B0604030504040204" pitchFamily="34" charset="0"/>
                <a:cs typeface="Tahoma" panose="020B0604030504040204" pitchFamily="34" charset="0"/>
              </a:rPr>
              <a:t>Dataset Description</a:t>
            </a:r>
            <a:endParaRPr dirty="0">
              <a:latin typeface="Tahoma" panose="020B0604030504040204" pitchFamily="34" charset="0"/>
              <a:ea typeface="Tahoma" panose="020B0604030504040204" pitchFamily="34" charset="0"/>
              <a:cs typeface="Tahoma" panose="020B0604030504040204" pitchFamily="34" charset="0"/>
            </a:endParaRPr>
          </a:p>
        </p:txBody>
      </p:sp>
      <p:sp>
        <p:nvSpPr>
          <p:cNvPr id="295" name="Google Shape;295;p29"/>
          <p:cNvSpPr txBox="1">
            <a:spLocks noGrp="1"/>
          </p:cNvSpPr>
          <p:nvPr>
            <p:ph type="title" idx="2"/>
          </p:nvPr>
        </p:nvSpPr>
        <p:spPr>
          <a:xfrm>
            <a:off x="5073426" y="1165434"/>
            <a:ext cx="15669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Tahoma" panose="020B0604030504040204" pitchFamily="34" charset="0"/>
                <a:ea typeface="Tahoma" panose="020B0604030504040204" pitchFamily="34" charset="0"/>
                <a:cs typeface="Tahoma" panose="020B0604030504040204" pitchFamily="34" charset="0"/>
              </a:rPr>
              <a:t>02</a:t>
            </a:r>
            <a:endParaRPr dirty="0">
              <a:latin typeface="Tahoma" panose="020B0604030504040204" pitchFamily="34" charset="0"/>
              <a:ea typeface="Tahoma" panose="020B0604030504040204" pitchFamily="34" charset="0"/>
              <a:cs typeface="Tahoma" panose="020B0604030504040204" pitchFamily="34" charset="0"/>
            </a:endParaRPr>
          </a:p>
        </p:txBody>
      </p:sp>
      <p:cxnSp>
        <p:nvCxnSpPr>
          <p:cNvPr id="297" name="Google Shape;297;p29"/>
          <p:cNvCxnSpPr/>
          <p:nvPr/>
        </p:nvCxnSpPr>
        <p:spPr>
          <a:xfrm>
            <a:off x="5463207" y="1156317"/>
            <a:ext cx="2700" cy="2224200"/>
          </a:xfrm>
          <a:prstGeom prst="straightConnector1">
            <a:avLst/>
          </a:prstGeom>
          <a:noFill/>
          <a:ln w="9525" cap="flat" cmpd="sng">
            <a:solidFill>
              <a:schemeClr val="dk1"/>
            </a:solidFill>
            <a:prstDash val="solid"/>
            <a:round/>
            <a:headEnd type="none" w="med" len="med"/>
            <a:tailEnd type="none" w="med" len="med"/>
          </a:ln>
        </p:spPr>
      </p:cxnSp>
      <p:grpSp>
        <p:nvGrpSpPr>
          <p:cNvPr id="299" name="Google Shape;299;p29"/>
          <p:cNvGrpSpPr/>
          <p:nvPr/>
        </p:nvGrpSpPr>
        <p:grpSpPr>
          <a:xfrm>
            <a:off x="7344946" y="3568450"/>
            <a:ext cx="2171667" cy="247650"/>
            <a:chOff x="1962150" y="714375"/>
            <a:chExt cx="4333800" cy="247650"/>
          </a:xfrm>
        </p:grpSpPr>
        <p:cxnSp>
          <p:nvCxnSpPr>
            <p:cNvPr id="300" name="Google Shape;300;p29"/>
            <p:cNvCxnSpPr/>
            <p:nvPr/>
          </p:nvCxnSpPr>
          <p:spPr>
            <a:xfrm>
              <a:off x="1962150" y="7143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301" name="Google Shape;301;p29"/>
            <p:cNvCxnSpPr/>
            <p:nvPr/>
          </p:nvCxnSpPr>
          <p:spPr>
            <a:xfrm>
              <a:off x="2076450" y="79692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302" name="Google Shape;302;p29"/>
            <p:cNvCxnSpPr/>
            <p:nvPr/>
          </p:nvCxnSpPr>
          <p:spPr>
            <a:xfrm>
              <a:off x="1962150" y="8794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303" name="Google Shape;303;p29"/>
            <p:cNvCxnSpPr/>
            <p:nvPr/>
          </p:nvCxnSpPr>
          <p:spPr>
            <a:xfrm>
              <a:off x="2076450" y="962025"/>
              <a:ext cx="4219500" cy="0"/>
            </a:xfrm>
            <a:prstGeom prst="straightConnector1">
              <a:avLst/>
            </a:prstGeom>
            <a:noFill/>
            <a:ln w="9525" cap="flat" cmpd="sng">
              <a:solidFill>
                <a:schemeClr val="dk1"/>
              </a:solidFill>
              <a:prstDash val="solid"/>
              <a:round/>
              <a:headEnd type="none" w="med" len="med"/>
              <a:tailEnd type="none" w="med" len="med"/>
            </a:ln>
          </p:spPr>
        </p:cxnSp>
      </p:grpSp>
      <p:grpSp>
        <p:nvGrpSpPr>
          <p:cNvPr id="304" name="Google Shape;304;p29"/>
          <p:cNvGrpSpPr/>
          <p:nvPr/>
        </p:nvGrpSpPr>
        <p:grpSpPr>
          <a:xfrm rot="5400000">
            <a:off x="207653" y="688857"/>
            <a:ext cx="1796793" cy="247650"/>
            <a:chOff x="1962150" y="714375"/>
            <a:chExt cx="4333800" cy="247650"/>
          </a:xfrm>
        </p:grpSpPr>
        <p:cxnSp>
          <p:nvCxnSpPr>
            <p:cNvPr id="305" name="Google Shape;305;p29"/>
            <p:cNvCxnSpPr/>
            <p:nvPr/>
          </p:nvCxnSpPr>
          <p:spPr>
            <a:xfrm>
              <a:off x="1962150" y="7143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306" name="Google Shape;306;p29"/>
            <p:cNvCxnSpPr/>
            <p:nvPr/>
          </p:nvCxnSpPr>
          <p:spPr>
            <a:xfrm>
              <a:off x="2076450" y="79692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307" name="Google Shape;307;p29"/>
            <p:cNvCxnSpPr/>
            <p:nvPr/>
          </p:nvCxnSpPr>
          <p:spPr>
            <a:xfrm>
              <a:off x="1962150" y="8794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308" name="Google Shape;308;p29"/>
            <p:cNvCxnSpPr/>
            <p:nvPr/>
          </p:nvCxnSpPr>
          <p:spPr>
            <a:xfrm>
              <a:off x="2076450" y="962025"/>
              <a:ext cx="4219500" cy="0"/>
            </a:xfrm>
            <a:prstGeom prst="straightConnector1">
              <a:avLst/>
            </a:prstGeom>
            <a:noFill/>
            <a:ln w="9525" cap="flat" cmpd="sng">
              <a:solidFill>
                <a:schemeClr val="dk1"/>
              </a:solidFill>
              <a:prstDash val="solid"/>
              <a:round/>
              <a:headEnd type="none" w="med" len="med"/>
              <a:tailEnd type="none" w="med" len="med"/>
            </a:ln>
          </p:spPr>
        </p:cxnSp>
      </p:grpSp>
      <p:pic>
        <p:nvPicPr>
          <p:cNvPr id="2" name="Google Shape;322;p31">
            <a:extLst>
              <a:ext uri="{FF2B5EF4-FFF2-40B4-BE49-F238E27FC236}">
                <a16:creationId xmlns:a16="http://schemas.microsoft.com/office/drawing/2014/main" id="{DB9F1F98-58AD-463A-6543-EA451DBDBDDC}"/>
              </a:ext>
            </a:extLst>
          </p:cNvPr>
          <p:cNvPicPr preferRelativeResize="0"/>
          <p:nvPr/>
        </p:nvPicPr>
        <p:blipFill>
          <a:blip r:embed="rId3">
            <a:alphaModFix/>
          </a:blip>
          <a:stretch>
            <a:fillRect/>
          </a:stretch>
        </p:blipFill>
        <p:spPr>
          <a:xfrm>
            <a:off x="5073426" y="2334475"/>
            <a:ext cx="3503402" cy="2542676"/>
          </a:xfrm>
          <a:prstGeom prst="rect">
            <a:avLst/>
          </a:prstGeom>
          <a:noFill/>
          <a:ln>
            <a:noFill/>
          </a:ln>
        </p:spPr>
      </p:pic>
    </p:spTree>
    <p:extLst>
      <p:ext uri="{BB962C8B-B14F-4D97-AF65-F5344CB8AC3E}">
        <p14:creationId xmlns:p14="http://schemas.microsoft.com/office/powerpoint/2010/main" val="2444107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6" name="Picture 5">
            <a:extLst>
              <a:ext uri="{FF2B5EF4-FFF2-40B4-BE49-F238E27FC236}">
                <a16:creationId xmlns:a16="http://schemas.microsoft.com/office/drawing/2014/main" id="{FD2F6AE8-2130-E3D3-3F13-ED8B2CFCF64E}"/>
              </a:ext>
            </a:extLst>
          </p:cNvPr>
          <p:cNvPicPr>
            <a:picLocks noChangeAspect="1"/>
          </p:cNvPicPr>
          <p:nvPr/>
        </p:nvPicPr>
        <p:blipFill>
          <a:blip r:embed="rId3"/>
          <a:stretch>
            <a:fillRect/>
          </a:stretch>
        </p:blipFill>
        <p:spPr>
          <a:xfrm>
            <a:off x="685800" y="1296859"/>
            <a:ext cx="7772400" cy="3081798"/>
          </a:xfrm>
          <a:prstGeom prst="rect">
            <a:avLst/>
          </a:prstGeom>
        </p:spPr>
      </p:pic>
      <p:sp>
        <p:nvSpPr>
          <p:cNvPr id="7" name="Google Shape;314;p30">
            <a:extLst>
              <a:ext uri="{FF2B5EF4-FFF2-40B4-BE49-F238E27FC236}">
                <a16:creationId xmlns:a16="http://schemas.microsoft.com/office/drawing/2014/main" id="{0C457139-D98D-9416-6CAD-75A983395530}"/>
              </a:ext>
            </a:extLst>
          </p:cNvPr>
          <p:cNvSpPr txBox="1">
            <a:spLocks noGrp="1"/>
          </p:cNvSpPr>
          <p:nvPr>
            <p:ph type="subTitle" idx="1"/>
          </p:nvPr>
        </p:nvSpPr>
        <p:spPr>
          <a:xfrm>
            <a:off x="737775" y="671278"/>
            <a:ext cx="7720425" cy="3292898"/>
          </a:xfrm>
          <a:prstGeom prst="rect">
            <a:avLst/>
          </a:prstGeom>
        </p:spPr>
        <p:txBody>
          <a:bodyPr spcFirstLastPara="1" wrap="square" lIns="91425" tIns="91425" rIns="91425" bIns="91425" anchor="t" anchorCtr="0">
            <a:noAutofit/>
          </a:bodyPr>
          <a:lstStyle/>
          <a:p>
            <a:pPr marL="171450" indent="-171450"/>
            <a:r>
              <a:rPr lang="en-US" sz="1200" dirty="0"/>
              <a:t>The dataset initially comprised of 1,36,726 images across 163 makes and 12 models.</a:t>
            </a:r>
          </a:p>
          <a:p>
            <a:pPr marL="171450" indent="-171450"/>
            <a:endParaRPr sz="1200" dirty="0"/>
          </a:p>
        </p:txBody>
      </p:sp>
    </p:spTree>
    <p:extLst>
      <p:ext uri="{BB962C8B-B14F-4D97-AF65-F5344CB8AC3E}">
        <p14:creationId xmlns:p14="http://schemas.microsoft.com/office/powerpoint/2010/main" val="3625201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30"/>
          <p:cNvSpPr txBox="1">
            <a:spLocks noGrp="1"/>
          </p:cNvSpPr>
          <p:nvPr>
            <p:ph type="subTitle" idx="1"/>
          </p:nvPr>
        </p:nvSpPr>
        <p:spPr>
          <a:xfrm>
            <a:off x="710474" y="675787"/>
            <a:ext cx="7720425" cy="3292898"/>
          </a:xfrm>
          <a:prstGeom prst="rect">
            <a:avLst/>
          </a:prstGeom>
        </p:spPr>
        <p:txBody>
          <a:bodyPr spcFirstLastPara="1" wrap="square" lIns="91425" tIns="91425" rIns="91425" bIns="91425" anchor="t" anchorCtr="0">
            <a:noAutofit/>
          </a:bodyPr>
          <a:lstStyle/>
          <a:p>
            <a:pPr marL="171450" indent="-171450"/>
            <a:r>
              <a:rPr lang="en-US" sz="1200" dirty="0"/>
              <a:t>We reduced the working set to brands: Volkswagen, BMW, Audi, and Toyota.</a:t>
            </a:r>
          </a:p>
          <a:p>
            <a:pPr marL="171450" indent="-171450"/>
            <a:r>
              <a:rPr lang="en-US" sz="1200" dirty="0"/>
              <a:t>The dataset consisted of 2919 images of VW, 3017 images of BMW, 2187 images of Audi, and 2551 images of Toyota.</a:t>
            </a:r>
          </a:p>
        </p:txBody>
      </p:sp>
      <p:pic>
        <p:nvPicPr>
          <p:cNvPr id="6" name="Picture 5">
            <a:extLst>
              <a:ext uri="{FF2B5EF4-FFF2-40B4-BE49-F238E27FC236}">
                <a16:creationId xmlns:a16="http://schemas.microsoft.com/office/drawing/2014/main" id="{18E9B7E7-9B90-8C91-D471-EF76C7D3F9C4}"/>
              </a:ext>
            </a:extLst>
          </p:cNvPr>
          <p:cNvPicPr>
            <a:picLocks noChangeAspect="1"/>
          </p:cNvPicPr>
          <p:nvPr/>
        </p:nvPicPr>
        <p:blipFill>
          <a:blip r:embed="rId3"/>
          <a:stretch>
            <a:fillRect/>
          </a:stretch>
        </p:blipFill>
        <p:spPr>
          <a:xfrm>
            <a:off x="2785580" y="1845522"/>
            <a:ext cx="3254663" cy="2536393"/>
          </a:xfrm>
          <a:prstGeom prst="rect">
            <a:avLst/>
          </a:prstGeom>
        </p:spPr>
      </p:pic>
      <p:sp>
        <p:nvSpPr>
          <p:cNvPr id="8" name="Rectangle 3">
            <a:extLst>
              <a:ext uri="{FF2B5EF4-FFF2-40B4-BE49-F238E27FC236}">
                <a16:creationId xmlns:a16="http://schemas.microsoft.com/office/drawing/2014/main" id="{09C3EA31-3DCA-135B-9F1B-F34C7184CA0B}"/>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4">
            <a:extLst>
              <a:ext uri="{FF2B5EF4-FFF2-40B4-BE49-F238E27FC236}">
                <a16:creationId xmlns:a16="http://schemas.microsoft.com/office/drawing/2014/main" id="{DB008862-F4A5-D044-7528-833BB4A4FAF9}"/>
              </a:ext>
            </a:extLst>
          </p:cNvPr>
          <p:cNvSpPr>
            <a:spLocks noChangeArrowheads="1"/>
          </p:cNvSpPr>
          <p:nvPr/>
        </p:nvSpPr>
        <p:spPr bwMode="auto">
          <a:xfrm>
            <a:off x="457200" y="2565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200" b="0" i="0" u="none" strike="noStrike" cap="none" normalizeH="0" baseline="0">
                <a:ln>
                  <a:noFill/>
                </a:ln>
                <a:solidFill>
                  <a:schemeClr val="tx1"/>
                </a:solidFill>
                <a:effectLst/>
                <a:latin typeface="Times New Roman" panose="02020603050405020304" pitchFamily="18" charset="0"/>
                <a:ea typeface="MS Mincho" panose="02020609040205080304" pitchFamily="49" charset="-128"/>
                <a:cs typeface="Arial" panose="020B0604020202020204" pitchFamily="34" charset="0"/>
              </a:rPr>
              <a:t> </a:t>
            </a:r>
            <a:endParaRPr kumimoji="0" lang="en-US" altLang="ja-JP" sz="1800" b="0" i="0" u="none" strike="noStrike" cap="none" normalizeH="0" baseline="0">
              <a:ln>
                <a:noFill/>
              </a:ln>
              <a:solidFill>
                <a:schemeClr val="tx1"/>
              </a:solidFill>
              <a:effectLst/>
              <a:latin typeface="Arial" panose="020B0604020202020204" pitchFamily="34" charset="0"/>
            </a:endParaRPr>
          </a:p>
        </p:txBody>
      </p:sp>
      <p:sp>
        <p:nvSpPr>
          <p:cNvPr id="10" name="Rectangle 5">
            <a:extLst>
              <a:ext uri="{FF2B5EF4-FFF2-40B4-BE49-F238E27FC236}">
                <a16:creationId xmlns:a16="http://schemas.microsoft.com/office/drawing/2014/main" id="{7EA734DA-AD3B-AA1C-D062-F1200076B425}"/>
              </a:ext>
            </a:extLst>
          </p:cNvPr>
          <p:cNvSpPr>
            <a:spLocks noChangeArrowheads="1"/>
          </p:cNvSpPr>
          <p:nvPr/>
        </p:nvSpPr>
        <p:spPr bwMode="auto">
          <a:xfrm>
            <a:off x="457200" y="4686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860796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8" name="Rectangle 3">
            <a:extLst>
              <a:ext uri="{FF2B5EF4-FFF2-40B4-BE49-F238E27FC236}">
                <a16:creationId xmlns:a16="http://schemas.microsoft.com/office/drawing/2014/main" id="{09C3EA31-3DCA-135B-9F1B-F34C7184CA0B}"/>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4">
            <a:extLst>
              <a:ext uri="{FF2B5EF4-FFF2-40B4-BE49-F238E27FC236}">
                <a16:creationId xmlns:a16="http://schemas.microsoft.com/office/drawing/2014/main" id="{DB008862-F4A5-D044-7528-833BB4A4FAF9}"/>
              </a:ext>
            </a:extLst>
          </p:cNvPr>
          <p:cNvSpPr>
            <a:spLocks noChangeArrowheads="1"/>
          </p:cNvSpPr>
          <p:nvPr/>
        </p:nvSpPr>
        <p:spPr bwMode="auto">
          <a:xfrm>
            <a:off x="457200" y="2565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200" b="0" i="0" u="none" strike="noStrike" cap="none" normalizeH="0" baseline="0">
                <a:ln>
                  <a:noFill/>
                </a:ln>
                <a:solidFill>
                  <a:schemeClr val="tx1"/>
                </a:solidFill>
                <a:effectLst/>
                <a:latin typeface="Times New Roman" panose="02020603050405020304" pitchFamily="18" charset="0"/>
                <a:ea typeface="MS Mincho" panose="02020609040205080304" pitchFamily="49" charset="-128"/>
                <a:cs typeface="Arial" panose="020B0604020202020204" pitchFamily="34" charset="0"/>
              </a:rPr>
              <a:t> </a:t>
            </a:r>
            <a:endParaRPr kumimoji="0" lang="en-US" altLang="ja-JP" sz="1800" b="0" i="0" u="none" strike="noStrike" cap="none" normalizeH="0" baseline="0">
              <a:ln>
                <a:noFill/>
              </a:ln>
              <a:solidFill>
                <a:schemeClr val="tx1"/>
              </a:solidFill>
              <a:effectLst/>
              <a:latin typeface="Arial" panose="020B0604020202020204" pitchFamily="34" charset="0"/>
            </a:endParaRPr>
          </a:p>
        </p:txBody>
      </p:sp>
      <p:sp>
        <p:nvSpPr>
          <p:cNvPr id="10" name="Rectangle 5">
            <a:extLst>
              <a:ext uri="{FF2B5EF4-FFF2-40B4-BE49-F238E27FC236}">
                <a16:creationId xmlns:a16="http://schemas.microsoft.com/office/drawing/2014/main" id="{7EA734DA-AD3B-AA1C-D062-F1200076B425}"/>
              </a:ext>
            </a:extLst>
          </p:cNvPr>
          <p:cNvSpPr>
            <a:spLocks noChangeArrowheads="1"/>
          </p:cNvSpPr>
          <p:nvPr/>
        </p:nvSpPr>
        <p:spPr bwMode="auto">
          <a:xfrm>
            <a:off x="457200" y="4686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 name="Picture 3">
            <a:extLst>
              <a:ext uri="{FF2B5EF4-FFF2-40B4-BE49-F238E27FC236}">
                <a16:creationId xmlns:a16="http://schemas.microsoft.com/office/drawing/2014/main" id="{C1846E28-36C4-967D-0B73-C39E07FC1792}"/>
              </a:ext>
            </a:extLst>
          </p:cNvPr>
          <p:cNvPicPr>
            <a:picLocks noChangeAspect="1"/>
          </p:cNvPicPr>
          <p:nvPr/>
        </p:nvPicPr>
        <p:blipFill>
          <a:blip r:embed="rId3"/>
          <a:stretch>
            <a:fillRect/>
          </a:stretch>
        </p:blipFill>
        <p:spPr>
          <a:xfrm>
            <a:off x="2598375" y="389063"/>
            <a:ext cx="4194889" cy="3901913"/>
          </a:xfrm>
          <a:prstGeom prst="rect">
            <a:avLst/>
          </a:prstGeom>
        </p:spPr>
      </p:pic>
    </p:spTree>
    <p:extLst>
      <p:ext uri="{BB962C8B-B14F-4D97-AF65-F5344CB8AC3E}">
        <p14:creationId xmlns:p14="http://schemas.microsoft.com/office/powerpoint/2010/main" val="3670621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9"/>
          <p:cNvSpPr txBox="1">
            <a:spLocks noGrp="1"/>
          </p:cNvSpPr>
          <p:nvPr>
            <p:ph type="title"/>
          </p:nvPr>
        </p:nvSpPr>
        <p:spPr>
          <a:xfrm>
            <a:off x="3794849" y="967473"/>
            <a:ext cx="5443609" cy="167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Tahoma" panose="020B0604030504040204" pitchFamily="34" charset="0"/>
                <a:ea typeface="Tahoma" panose="020B0604030504040204" pitchFamily="34" charset="0"/>
                <a:cs typeface="Tahoma" panose="020B0604030504040204" pitchFamily="34" charset="0"/>
              </a:rPr>
              <a:t>Methodologies</a:t>
            </a:r>
            <a:endParaRPr dirty="0">
              <a:latin typeface="Tahoma" panose="020B0604030504040204" pitchFamily="34" charset="0"/>
              <a:ea typeface="Tahoma" panose="020B0604030504040204" pitchFamily="34" charset="0"/>
              <a:cs typeface="Tahoma" panose="020B0604030504040204" pitchFamily="34" charset="0"/>
            </a:endParaRPr>
          </a:p>
        </p:txBody>
      </p:sp>
      <p:sp>
        <p:nvSpPr>
          <p:cNvPr id="295" name="Google Shape;295;p29"/>
          <p:cNvSpPr txBox="1">
            <a:spLocks noGrp="1"/>
          </p:cNvSpPr>
          <p:nvPr>
            <p:ph type="title" idx="2"/>
          </p:nvPr>
        </p:nvSpPr>
        <p:spPr>
          <a:xfrm>
            <a:off x="1903923" y="1122556"/>
            <a:ext cx="15669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Tahoma" panose="020B0604030504040204" pitchFamily="34" charset="0"/>
                <a:ea typeface="Tahoma" panose="020B0604030504040204" pitchFamily="34" charset="0"/>
                <a:cs typeface="Tahoma" panose="020B0604030504040204" pitchFamily="34" charset="0"/>
              </a:rPr>
              <a:t>03</a:t>
            </a:r>
            <a:endParaRPr dirty="0">
              <a:latin typeface="Tahoma" panose="020B0604030504040204" pitchFamily="34" charset="0"/>
              <a:ea typeface="Tahoma" panose="020B0604030504040204" pitchFamily="34" charset="0"/>
              <a:cs typeface="Tahoma" panose="020B0604030504040204" pitchFamily="34" charset="0"/>
            </a:endParaRPr>
          </a:p>
        </p:txBody>
      </p:sp>
      <p:cxnSp>
        <p:nvCxnSpPr>
          <p:cNvPr id="297" name="Google Shape;297;p29"/>
          <p:cNvCxnSpPr/>
          <p:nvPr/>
        </p:nvCxnSpPr>
        <p:spPr>
          <a:xfrm>
            <a:off x="3794849" y="1119138"/>
            <a:ext cx="2700" cy="2224200"/>
          </a:xfrm>
          <a:prstGeom prst="straightConnector1">
            <a:avLst/>
          </a:prstGeom>
          <a:noFill/>
          <a:ln w="9525" cap="flat" cmpd="sng">
            <a:solidFill>
              <a:schemeClr val="dk1"/>
            </a:solidFill>
            <a:prstDash val="solid"/>
            <a:round/>
            <a:headEnd type="none" w="med" len="med"/>
            <a:tailEnd type="none" w="med" len="med"/>
          </a:ln>
        </p:spPr>
      </p:cxnSp>
      <p:grpSp>
        <p:nvGrpSpPr>
          <p:cNvPr id="299" name="Google Shape;299;p29"/>
          <p:cNvGrpSpPr/>
          <p:nvPr/>
        </p:nvGrpSpPr>
        <p:grpSpPr>
          <a:xfrm>
            <a:off x="7344946" y="3568450"/>
            <a:ext cx="2171667" cy="247650"/>
            <a:chOff x="1962150" y="714375"/>
            <a:chExt cx="4333800" cy="247650"/>
          </a:xfrm>
        </p:grpSpPr>
        <p:cxnSp>
          <p:nvCxnSpPr>
            <p:cNvPr id="300" name="Google Shape;300;p29"/>
            <p:cNvCxnSpPr/>
            <p:nvPr/>
          </p:nvCxnSpPr>
          <p:spPr>
            <a:xfrm>
              <a:off x="1962150" y="7143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301" name="Google Shape;301;p29"/>
            <p:cNvCxnSpPr/>
            <p:nvPr/>
          </p:nvCxnSpPr>
          <p:spPr>
            <a:xfrm>
              <a:off x="2076450" y="79692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302" name="Google Shape;302;p29"/>
            <p:cNvCxnSpPr/>
            <p:nvPr/>
          </p:nvCxnSpPr>
          <p:spPr>
            <a:xfrm>
              <a:off x="1962150" y="8794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303" name="Google Shape;303;p29"/>
            <p:cNvCxnSpPr/>
            <p:nvPr/>
          </p:nvCxnSpPr>
          <p:spPr>
            <a:xfrm>
              <a:off x="2076450" y="962025"/>
              <a:ext cx="4219500" cy="0"/>
            </a:xfrm>
            <a:prstGeom prst="straightConnector1">
              <a:avLst/>
            </a:prstGeom>
            <a:noFill/>
            <a:ln w="9525" cap="flat" cmpd="sng">
              <a:solidFill>
                <a:schemeClr val="dk1"/>
              </a:solidFill>
              <a:prstDash val="solid"/>
              <a:round/>
              <a:headEnd type="none" w="med" len="med"/>
              <a:tailEnd type="none" w="med" len="med"/>
            </a:ln>
          </p:spPr>
        </p:cxnSp>
      </p:grpSp>
      <p:grpSp>
        <p:nvGrpSpPr>
          <p:cNvPr id="304" name="Google Shape;304;p29"/>
          <p:cNvGrpSpPr/>
          <p:nvPr/>
        </p:nvGrpSpPr>
        <p:grpSpPr>
          <a:xfrm rot="5400000">
            <a:off x="207653" y="688857"/>
            <a:ext cx="1796793" cy="247650"/>
            <a:chOff x="1962150" y="714375"/>
            <a:chExt cx="4333800" cy="247650"/>
          </a:xfrm>
        </p:grpSpPr>
        <p:cxnSp>
          <p:nvCxnSpPr>
            <p:cNvPr id="305" name="Google Shape;305;p29"/>
            <p:cNvCxnSpPr/>
            <p:nvPr/>
          </p:nvCxnSpPr>
          <p:spPr>
            <a:xfrm>
              <a:off x="1962150" y="7143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306" name="Google Shape;306;p29"/>
            <p:cNvCxnSpPr/>
            <p:nvPr/>
          </p:nvCxnSpPr>
          <p:spPr>
            <a:xfrm>
              <a:off x="2076450" y="79692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307" name="Google Shape;307;p29"/>
            <p:cNvCxnSpPr/>
            <p:nvPr/>
          </p:nvCxnSpPr>
          <p:spPr>
            <a:xfrm>
              <a:off x="1962150" y="879475"/>
              <a:ext cx="4219500" cy="0"/>
            </a:xfrm>
            <a:prstGeom prst="straightConnector1">
              <a:avLst/>
            </a:prstGeom>
            <a:noFill/>
            <a:ln w="9525" cap="flat" cmpd="sng">
              <a:solidFill>
                <a:schemeClr val="dk1"/>
              </a:solidFill>
              <a:prstDash val="solid"/>
              <a:round/>
              <a:headEnd type="none" w="med" len="med"/>
              <a:tailEnd type="none" w="med" len="med"/>
            </a:ln>
          </p:spPr>
        </p:cxnSp>
        <p:cxnSp>
          <p:nvCxnSpPr>
            <p:cNvPr id="308" name="Google Shape;308;p29"/>
            <p:cNvCxnSpPr/>
            <p:nvPr/>
          </p:nvCxnSpPr>
          <p:spPr>
            <a:xfrm>
              <a:off x="2076450" y="962025"/>
              <a:ext cx="4219500" cy="0"/>
            </a:xfrm>
            <a:prstGeom prst="straightConnector1">
              <a:avLst/>
            </a:prstGeom>
            <a:noFill/>
            <a:ln w="9525" cap="flat" cmpd="sng">
              <a:solidFill>
                <a:schemeClr val="dk1"/>
              </a:solidFill>
              <a:prstDash val="solid"/>
              <a:round/>
              <a:headEnd type="none" w="med" len="med"/>
              <a:tailEnd type="none" w="med" len="med"/>
            </a:ln>
          </p:spPr>
        </p:cxnSp>
      </p:grpSp>
      <p:pic>
        <p:nvPicPr>
          <p:cNvPr id="4" name="Google Shape;445;p38">
            <a:extLst>
              <a:ext uri="{FF2B5EF4-FFF2-40B4-BE49-F238E27FC236}">
                <a16:creationId xmlns:a16="http://schemas.microsoft.com/office/drawing/2014/main" id="{59D3EF9F-C624-F365-57A3-B40A435796C8}"/>
              </a:ext>
            </a:extLst>
          </p:cNvPr>
          <p:cNvPicPr preferRelativeResize="0"/>
          <p:nvPr/>
        </p:nvPicPr>
        <p:blipFill>
          <a:blip r:embed="rId3">
            <a:alphaModFix/>
          </a:blip>
          <a:stretch>
            <a:fillRect/>
          </a:stretch>
        </p:blipFill>
        <p:spPr>
          <a:xfrm>
            <a:off x="133964" y="2217633"/>
            <a:ext cx="3733356" cy="2701634"/>
          </a:xfrm>
          <a:prstGeom prst="rect">
            <a:avLst/>
          </a:prstGeom>
          <a:noFill/>
          <a:ln>
            <a:noFill/>
          </a:ln>
        </p:spPr>
      </p:pic>
    </p:spTree>
    <p:extLst>
      <p:ext uri="{BB962C8B-B14F-4D97-AF65-F5344CB8AC3E}">
        <p14:creationId xmlns:p14="http://schemas.microsoft.com/office/powerpoint/2010/main" val="1925543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0"/>
          <p:cNvSpPr txBox="1">
            <a:spLocks noGrp="1"/>
          </p:cNvSpPr>
          <p:nvPr>
            <p:ph type="title"/>
          </p:nvPr>
        </p:nvSpPr>
        <p:spPr>
          <a:xfrm>
            <a:off x="720000" y="321272"/>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ahoma" panose="020B0604030504040204" pitchFamily="34" charset="0"/>
                <a:ea typeface="Tahoma" panose="020B0604030504040204" pitchFamily="34" charset="0"/>
                <a:cs typeface="Tahoma" panose="020B0604030504040204" pitchFamily="34" charset="0"/>
              </a:rPr>
              <a:t>Data Preprocessing</a:t>
            </a:r>
            <a:endParaRPr dirty="0">
              <a:latin typeface="Tahoma" panose="020B0604030504040204" pitchFamily="34" charset="0"/>
              <a:ea typeface="Tahoma" panose="020B0604030504040204" pitchFamily="34" charset="0"/>
              <a:cs typeface="Tahoma" panose="020B0604030504040204" pitchFamily="34" charset="0"/>
            </a:endParaRPr>
          </a:p>
        </p:txBody>
      </p:sp>
      <p:sp>
        <p:nvSpPr>
          <p:cNvPr id="314" name="Google Shape;314;p30"/>
          <p:cNvSpPr txBox="1">
            <a:spLocks noGrp="1"/>
          </p:cNvSpPr>
          <p:nvPr>
            <p:ph type="subTitle" idx="1"/>
          </p:nvPr>
        </p:nvSpPr>
        <p:spPr>
          <a:xfrm>
            <a:off x="710473" y="893972"/>
            <a:ext cx="7720425" cy="867266"/>
          </a:xfrm>
          <a:prstGeom prst="rect">
            <a:avLst/>
          </a:prstGeom>
        </p:spPr>
        <p:txBody>
          <a:bodyPr spcFirstLastPara="1" wrap="square" lIns="91425" tIns="91425" rIns="91425" bIns="91425" anchor="t" anchorCtr="0">
            <a:noAutofit/>
          </a:bodyPr>
          <a:lstStyle/>
          <a:p>
            <a:pPr marL="171450" indent="-171450"/>
            <a:r>
              <a:rPr lang="en-US" sz="1200" dirty="0"/>
              <a:t>Parallel Processing for Efficiency :</a:t>
            </a:r>
          </a:p>
          <a:p>
            <a:pPr marL="285750" indent="-285750">
              <a:buFont typeface="Courier New" panose="02070309020205020404" pitchFamily="49" charset="0"/>
              <a:buChar char="o"/>
            </a:pPr>
            <a:r>
              <a:rPr lang="en-US" sz="1200" dirty="0"/>
              <a:t>We take the number of desired processes as input and uses the </a:t>
            </a:r>
            <a:r>
              <a:rPr lang="en-US" sz="1200" dirty="0" err="1"/>
              <a:t>multiprocessing.Pool</a:t>
            </a:r>
            <a:r>
              <a:rPr lang="en-US" sz="1200" dirty="0"/>
              <a:t> module to distribute the </a:t>
            </a:r>
            <a:r>
              <a:rPr lang="en-US" sz="1200" dirty="0" err="1"/>
              <a:t>copy_files</a:t>
            </a:r>
            <a:r>
              <a:rPr lang="en-US" sz="1200" dirty="0"/>
              <a:t> task across the specified number of processes. </a:t>
            </a:r>
          </a:p>
          <a:p>
            <a:pPr marL="285750" indent="-285750">
              <a:buFont typeface="Courier New" panose="02070309020205020404" pitchFamily="49" charset="0"/>
              <a:buChar char="o"/>
            </a:pPr>
            <a:r>
              <a:rPr lang="en-US" sz="1200" dirty="0"/>
              <a:t>The outputs provided show the runtime of each process configuration, indicating that as the number of processes increases, the time taken to complete the copying task decreases.</a:t>
            </a:r>
          </a:p>
          <a:p>
            <a:pPr marL="285750" indent="-285750">
              <a:buFont typeface="Courier New" panose="02070309020205020404" pitchFamily="49" charset="0"/>
              <a:buChar char="o"/>
            </a:pPr>
            <a:r>
              <a:rPr lang="en-US" sz="1200" dirty="0"/>
              <a:t>For instance, when running with 8 processes, the execution time reduces to approximately 1.43 seconds, compared to 3.60 seconds with a single process. </a:t>
            </a:r>
          </a:p>
        </p:txBody>
      </p:sp>
      <p:pic>
        <p:nvPicPr>
          <p:cNvPr id="2054" name="Picture 6">
            <a:extLst>
              <a:ext uri="{FF2B5EF4-FFF2-40B4-BE49-F238E27FC236}">
                <a16:creationId xmlns:a16="http://schemas.microsoft.com/office/drawing/2014/main" id="{7FC420EC-0BE9-1A55-C1E6-CF7BFBB167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8310" y="2333938"/>
            <a:ext cx="6647380" cy="2198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1380"/>
      </p:ext>
    </p:extLst>
  </p:cSld>
  <p:clrMapOvr>
    <a:masterClrMapping/>
  </p:clrMapOvr>
</p:sld>
</file>

<file path=ppt/theme/theme1.xml><?xml version="1.0" encoding="utf-8"?>
<a:theme xmlns:a="http://schemas.openxmlformats.org/drawingml/2006/main" name="Automotive Industry Theme for Business by Slidesgo">
  <a:themeElements>
    <a:clrScheme name="Simple Light">
      <a:dk1>
        <a:srgbClr val="191919"/>
      </a:dk1>
      <a:lt1>
        <a:srgbClr val="F3F3F3"/>
      </a:lt1>
      <a:dk2>
        <a:srgbClr val="171783"/>
      </a:dk2>
      <a:lt2>
        <a:srgbClr val="B33636"/>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1744</TotalTime>
  <Words>2562</Words>
  <Application>Microsoft Macintosh PowerPoint</Application>
  <PresentationFormat>On-screen Show (16:9)</PresentationFormat>
  <Paragraphs>91</Paragraphs>
  <Slides>18</Slides>
  <Notes>17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Aptos</vt:lpstr>
      <vt:lpstr>Arial</vt:lpstr>
      <vt:lpstr>Times New Roman</vt:lpstr>
      <vt:lpstr>Montserrat</vt:lpstr>
      <vt:lpstr>Nunito Light</vt:lpstr>
      <vt:lpstr>-webkit-standard</vt:lpstr>
      <vt:lpstr>DM Sans</vt:lpstr>
      <vt:lpstr>Anaheim</vt:lpstr>
      <vt:lpstr>Tahoma</vt:lpstr>
      <vt:lpstr>Open Sans</vt:lpstr>
      <vt:lpstr>Courier New</vt:lpstr>
      <vt:lpstr>Automotive Industry Theme for Business by Slidesgo</vt:lpstr>
      <vt:lpstr>Power of Parallel Computing in Car Model Detection</vt:lpstr>
      <vt:lpstr>Introduction</vt:lpstr>
      <vt:lpstr>Background</vt:lpstr>
      <vt:lpstr>Dataset Description</vt:lpstr>
      <vt:lpstr>PowerPoint Presentation</vt:lpstr>
      <vt:lpstr>PowerPoint Presentation</vt:lpstr>
      <vt:lpstr>PowerPoint Presentation</vt:lpstr>
      <vt:lpstr>Methodologies</vt:lpstr>
      <vt:lpstr>Data Preprocessing</vt:lpstr>
      <vt:lpstr>Data Preprocessing</vt:lpstr>
      <vt:lpstr>Data Preprocessing</vt:lpstr>
      <vt:lpstr>Model Development</vt:lpstr>
      <vt:lpstr>Analysis &amp; Results</vt:lpstr>
      <vt:lpstr>Training &amp; Validation Loss</vt:lpstr>
      <vt:lpstr>Multiprocessing</vt:lpstr>
      <vt:lpstr>Model Development</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of Parallel Computing in Car Model Detection</dc:title>
  <cp:lastModifiedBy>Anish Pradeep Navale</cp:lastModifiedBy>
  <cp:revision>17</cp:revision>
  <dcterms:modified xsi:type="dcterms:W3CDTF">2024-04-23T22:01:23Z</dcterms:modified>
</cp:coreProperties>
</file>